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774" r:id="rId3"/>
    <p:sldMasterId id="2147483739" r:id="rId4"/>
    <p:sldMasterId id="2147483751" r:id="rId5"/>
    <p:sldMasterId id="2147483767" r:id="rId6"/>
    <p:sldMasterId id="2147483769" r:id="rId7"/>
    <p:sldMasterId id="2147483771" r:id="rId8"/>
    <p:sldMasterId id="2147483749" r:id="rId9"/>
  </p:sldMasterIdLst>
  <p:notesMasterIdLst>
    <p:notesMasterId r:id="rId56"/>
  </p:notesMasterIdLst>
  <p:handoutMasterIdLst>
    <p:handoutMasterId r:id="rId57"/>
  </p:handoutMasterIdLst>
  <p:sldIdLst>
    <p:sldId id="256" r:id="rId10"/>
    <p:sldId id="266" r:id="rId11"/>
    <p:sldId id="276" r:id="rId12"/>
    <p:sldId id="273" r:id="rId13"/>
    <p:sldId id="270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75" r:id="rId25"/>
    <p:sldId id="261" r:id="rId26"/>
    <p:sldId id="288" r:id="rId27"/>
    <p:sldId id="293" r:id="rId28"/>
    <p:sldId id="289" r:id="rId29"/>
    <p:sldId id="290" r:id="rId30"/>
    <p:sldId id="316" r:id="rId31"/>
    <p:sldId id="291" r:id="rId32"/>
    <p:sldId id="319" r:id="rId33"/>
    <p:sldId id="320" r:id="rId34"/>
    <p:sldId id="315" r:id="rId35"/>
    <p:sldId id="321" r:id="rId36"/>
    <p:sldId id="317" r:id="rId37"/>
    <p:sldId id="318" r:id="rId38"/>
    <p:sldId id="292" r:id="rId39"/>
    <p:sldId id="294" r:id="rId40"/>
    <p:sldId id="29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296" r:id="rId51"/>
    <p:sldId id="297" r:id="rId52"/>
    <p:sldId id="298" r:id="rId53"/>
    <p:sldId id="274" r:id="rId54"/>
    <p:sldId id="269" r:id="rId5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7DD6"/>
    <a:srgbClr val="FF40FF"/>
    <a:srgbClr val="EBEBEB"/>
    <a:srgbClr val="FF9300"/>
    <a:srgbClr val="020000"/>
    <a:srgbClr val="F0265D"/>
    <a:srgbClr val="F6F6F6"/>
    <a:srgbClr val="EBAFB5"/>
    <a:srgbClr val="F4D3D6"/>
    <a:srgbClr val="F9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5" autoAdjust="0"/>
    <p:restoredTop sz="94382" autoAdjust="0"/>
  </p:normalViewPr>
  <p:slideViewPr>
    <p:cSldViewPr snapToGrid="0" snapToObjects="1">
      <p:cViewPr varScale="1">
        <p:scale>
          <a:sx n="107" d="100"/>
          <a:sy n="107" d="100"/>
        </p:scale>
        <p:origin x="361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248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viewProps" Target="view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A63A9-F13B-46F1-A93F-27AA737FD7E7}" type="datetimeFigureOut">
              <a:rPr lang="pt-BR" smtClean="0"/>
              <a:t>12/01/2023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F50FE-E718-42E3-9D8A-946F780C79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139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98697-E7EB-B84D-9726-13965ED94444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6CD5E-26BD-9B45-BB2F-78648736C2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27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77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62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9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31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56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2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407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16DE93D-0248-614D-BE3B-4770938B4D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69111" y="2947682"/>
            <a:ext cx="5783223" cy="682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97CA8D-8A67-4C4F-A3FF-FA741C54EBD2}"/>
              </a:ext>
            </a:extLst>
          </p:cNvPr>
          <p:cNvSpPr txBox="1"/>
          <p:nvPr userDrawn="1"/>
        </p:nvSpPr>
        <p:spPr>
          <a:xfrm>
            <a:off x="2310581" y="2261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9581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ítulo 11"/>
          <p:cNvSpPr>
            <a:spLocks noGrp="1"/>
          </p:cNvSpPr>
          <p:nvPr>
            <p:ph type="title" hasCustomPrompt="1"/>
          </p:nvPr>
        </p:nvSpPr>
        <p:spPr>
          <a:xfrm>
            <a:off x="2477728" y="32852"/>
            <a:ext cx="9409471" cy="783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Font typeface="+mj-lt"/>
              <a:buNone/>
              <a:defRPr>
                <a:latin typeface="Gotham HTF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69663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2950" y="214619"/>
            <a:ext cx="7315197" cy="397308"/>
          </a:xfrm>
        </p:spPr>
        <p:txBody>
          <a:bodyPr>
            <a:noAutofit/>
          </a:bodyPr>
          <a:lstStyle>
            <a:lvl1pPr algn="l">
              <a:defRPr sz="2800" b="1">
                <a:latin typeface="Gotham HTF" pitchFamily="2" charset="0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5379" y="996849"/>
            <a:ext cx="7483472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Gotham HTF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379" y="1835241"/>
            <a:ext cx="7618230" cy="3951288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1pPr>
            <a:lvl2pPr>
              <a:defRPr sz="1600">
                <a:latin typeface="Gotham-Book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latin typeface="Gotham-Book"/>
              </a:defRPr>
            </a:lvl3pPr>
            <a:lvl4pPr>
              <a:defRPr sz="1600">
                <a:latin typeface="Gotham-Book"/>
              </a:defRPr>
            </a:lvl4pPr>
            <a:lvl5pPr>
              <a:defRPr sz="1600">
                <a:latin typeface="Gotham-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40CCA8-89A0-034C-BF08-223BAC7095AC}"/>
              </a:ext>
            </a:extLst>
          </p:cNvPr>
          <p:cNvSpPr txBox="1"/>
          <p:nvPr userDrawn="1"/>
        </p:nvSpPr>
        <p:spPr>
          <a:xfrm>
            <a:off x="8780206" y="2949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823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ítulo 11"/>
          <p:cNvSpPr>
            <a:spLocks noGrp="1"/>
          </p:cNvSpPr>
          <p:nvPr>
            <p:ph type="title" hasCustomPrompt="1"/>
          </p:nvPr>
        </p:nvSpPr>
        <p:spPr>
          <a:xfrm>
            <a:off x="4424516" y="2766219"/>
            <a:ext cx="4090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Font typeface="+mj-lt"/>
              <a:buNone/>
              <a:defRPr>
                <a:latin typeface="Gotham HTF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1529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ítulo 11"/>
          <p:cNvSpPr>
            <a:spLocks noGrp="1"/>
          </p:cNvSpPr>
          <p:nvPr>
            <p:ph type="title" hasCustomPrompt="1"/>
          </p:nvPr>
        </p:nvSpPr>
        <p:spPr>
          <a:xfrm>
            <a:off x="2477728" y="32852"/>
            <a:ext cx="9409471" cy="783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Font typeface="+mj-lt"/>
              <a:buNone/>
              <a:defRPr>
                <a:latin typeface="Gotham HTF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20480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ítulo 11"/>
          <p:cNvSpPr>
            <a:spLocks noGrp="1"/>
          </p:cNvSpPr>
          <p:nvPr>
            <p:ph type="title" hasCustomPrompt="1"/>
          </p:nvPr>
        </p:nvSpPr>
        <p:spPr>
          <a:xfrm>
            <a:off x="4424516" y="2766219"/>
            <a:ext cx="4090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Font typeface="+mj-lt"/>
              <a:buNone/>
              <a:defRPr>
                <a:latin typeface="Gotham HTF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07920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ítulo 11"/>
          <p:cNvSpPr>
            <a:spLocks noGrp="1"/>
          </p:cNvSpPr>
          <p:nvPr>
            <p:ph type="title" hasCustomPrompt="1"/>
          </p:nvPr>
        </p:nvSpPr>
        <p:spPr>
          <a:xfrm>
            <a:off x="2497086" y="278658"/>
            <a:ext cx="8102088" cy="439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Font typeface="+mj-lt"/>
              <a:buNone/>
              <a:defRPr>
                <a:latin typeface="Gotham HTF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9781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Pr>
        <a:solidFill>
          <a:srgbClr val="407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37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tif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07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1" name="Rectangle 22"/>
          <p:cNvSpPr/>
          <p:nvPr userDrawn="1"/>
        </p:nvSpPr>
        <p:spPr>
          <a:xfrm flipH="1">
            <a:off x="476230" y="2441967"/>
            <a:ext cx="45719" cy="124876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"/>
          <p:cNvSpPr/>
          <p:nvPr userDrawn="1"/>
        </p:nvSpPr>
        <p:spPr>
          <a:xfrm flipV="1">
            <a:off x="0" y="6291072"/>
            <a:ext cx="9144000" cy="591789"/>
          </a:xfrm>
          <a:prstGeom prst="rect">
            <a:avLst/>
          </a:prstGeom>
          <a:solidFill>
            <a:srgbClr val="407D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C5F5F317-7AF3-4949-A928-D178B5B7C44B}"/>
              </a:ext>
            </a:extLst>
          </p:cNvPr>
          <p:cNvSpPr/>
          <p:nvPr userDrawn="1"/>
        </p:nvSpPr>
        <p:spPr>
          <a:xfrm>
            <a:off x="439504" y="6436820"/>
            <a:ext cx="2736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0" i="1" dirty="0">
                <a:latin typeface="Gotham HTF Book" pitchFamily="2" charset="0"/>
              </a:rPr>
              <a:t>profthiagoy@fiap.com.br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F7EE8286-1E75-401A-9DC9-69ADB51F937F}"/>
              </a:ext>
            </a:extLst>
          </p:cNvPr>
          <p:cNvSpPr/>
          <p:nvPr userDrawn="1"/>
        </p:nvSpPr>
        <p:spPr>
          <a:xfrm>
            <a:off x="3594541" y="6435148"/>
            <a:ext cx="11869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0" i="1" dirty="0" err="1">
                <a:latin typeface="Gotham HTF Book" pitchFamily="2" charset="0"/>
              </a:rPr>
              <a:t>thiagoyama</a:t>
            </a:r>
            <a:endParaRPr lang="pt-BR" sz="1600" b="0" i="1" dirty="0">
              <a:latin typeface="Gotham HTF Book" pitchFamily="2" charset="0"/>
            </a:endParaRPr>
          </a:p>
        </p:txBody>
      </p:sp>
      <p:pic>
        <p:nvPicPr>
          <p:cNvPr id="20" name="Picture 1">
            <a:extLst>
              <a:ext uri="{FF2B5EF4-FFF2-40B4-BE49-F238E27FC236}">
                <a16:creationId xmlns:a16="http://schemas.microsoft.com/office/drawing/2014/main" id="{96C743F1-40A1-4746-BCCB-39A4422AC9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83566" y="6422127"/>
            <a:ext cx="346545" cy="346545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DCBD6A8-A27E-4DA8-A571-A8782A0851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1405" y="6440283"/>
            <a:ext cx="334826" cy="3348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bg1"/>
          </a:solidFill>
          <a:latin typeface="Gotham-Bold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200" kern="1200">
          <a:solidFill>
            <a:schemeClr val="bg1"/>
          </a:solidFill>
          <a:latin typeface="Gotham-Book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200" kern="1200">
          <a:solidFill>
            <a:schemeClr val="bg1"/>
          </a:solidFill>
          <a:latin typeface="Gotham-Book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bg1"/>
          </a:solidFill>
          <a:latin typeface="Gotham-Book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bg1"/>
          </a:solidFill>
          <a:latin typeface="Gotham-Book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FD4EF8-800A-FB4D-9D5D-9641071AD5B9}"/>
              </a:ext>
            </a:extLst>
          </p:cNvPr>
          <p:cNvSpPr/>
          <p:nvPr userDrawn="1"/>
        </p:nvSpPr>
        <p:spPr>
          <a:xfrm flipH="1">
            <a:off x="0" y="0"/>
            <a:ext cx="2389240" cy="6858000"/>
          </a:xfrm>
          <a:prstGeom prst="rect">
            <a:avLst/>
          </a:prstGeom>
          <a:solidFill>
            <a:srgbClr val="407D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14" name="Rectangle 28"/>
          <p:cNvSpPr>
            <a:spLocks noChangeArrowheads="1"/>
          </p:cNvSpPr>
          <p:nvPr userDrawn="1"/>
        </p:nvSpPr>
        <p:spPr bwMode="auto">
          <a:xfrm>
            <a:off x="8694721" y="6578093"/>
            <a:ext cx="352661" cy="26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100" b="1" i="0">
                <a:solidFill>
                  <a:schemeClr val="tx1"/>
                </a:solidFill>
                <a:latin typeface="Gotham HTF Book" pitchFamily="2" charset="0"/>
              </a:rPr>
              <a:pPr algn="ctr">
                <a:defRPr/>
              </a:pPr>
              <a:t>‹nº›</a:t>
            </a:fld>
            <a:endParaRPr lang="en-US" sz="1100" b="1" i="0" dirty="0">
              <a:solidFill>
                <a:schemeClr val="tx1"/>
              </a:solidFill>
              <a:latin typeface="Gotham HTF Book" pitchFamily="2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EE1BB19-37F3-614C-8A0C-69335A40C4C7}"/>
              </a:ext>
            </a:extLst>
          </p:cNvPr>
          <p:cNvSpPr/>
          <p:nvPr userDrawn="1"/>
        </p:nvSpPr>
        <p:spPr>
          <a:xfrm rot="5400000">
            <a:off x="4971030" y="-1722933"/>
            <a:ext cx="45719" cy="497691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3482DAC-11EF-C94C-90DA-06A52F43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432" y="203155"/>
            <a:ext cx="7443468" cy="5852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 dirty="0"/>
              <a:t>CLICK TO EDIT MASTER TITLE STYLE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32398B-88EF-BD42-B16D-6DD7FA7C7B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393" y="26162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76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Gotham HTF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568311"/>
            <a:ext cx="9144000" cy="30310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099" y="117018"/>
            <a:ext cx="7443468" cy="58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6926" y="1090050"/>
            <a:ext cx="7921590" cy="4976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11" name="Rectangle 20"/>
          <p:cNvSpPr/>
          <p:nvPr userDrawn="1"/>
        </p:nvSpPr>
        <p:spPr>
          <a:xfrm>
            <a:off x="189235" y="277077"/>
            <a:ext cx="72000" cy="284481"/>
          </a:xfrm>
          <a:prstGeom prst="rect">
            <a:avLst/>
          </a:prstGeom>
          <a:solidFill>
            <a:srgbClr val="407D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6574706"/>
            <a:ext cx="4450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0" i="0" baseline="0" dirty="0">
                <a:solidFill>
                  <a:schemeClr val="bg1"/>
                </a:solidFill>
                <a:latin typeface="Gotham HTF Book" pitchFamily="2" charset="0"/>
              </a:rPr>
              <a:t>Enterprise </a:t>
            </a:r>
            <a:r>
              <a:rPr lang="pt-BR" sz="1100" b="0" i="0" baseline="0" dirty="0" err="1">
                <a:solidFill>
                  <a:schemeClr val="bg1"/>
                </a:solidFill>
                <a:latin typeface="Gotham HTF Book" pitchFamily="2" charset="0"/>
              </a:rPr>
              <a:t>Application</a:t>
            </a:r>
            <a:r>
              <a:rPr lang="pt-BR" sz="1100" b="0" i="0" baseline="0" dirty="0">
                <a:solidFill>
                  <a:schemeClr val="bg1"/>
                </a:solidFill>
                <a:latin typeface="Gotham HTF Book" pitchFamily="2" charset="0"/>
              </a:rPr>
              <a:t> </a:t>
            </a:r>
            <a:r>
              <a:rPr lang="pt-BR" sz="1100" b="0" i="0" baseline="0" dirty="0" err="1">
                <a:solidFill>
                  <a:schemeClr val="bg1"/>
                </a:solidFill>
                <a:latin typeface="Gotham HTF Book" pitchFamily="2" charset="0"/>
              </a:rPr>
              <a:t>Development</a:t>
            </a:r>
            <a:r>
              <a:rPr lang="pt-BR" sz="1100" b="0" i="0" baseline="0" dirty="0">
                <a:solidFill>
                  <a:schemeClr val="bg1"/>
                </a:solidFill>
                <a:latin typeface="Gotham HTF Book" pitchFamily="2" charset="0"/>
              </a:rPr>
              <a:t> | Thiago T. I. Yamamoto</a:t>
            </a:r>
            <a:endParaRPr lang="pt-BR" sz="1100" b="0" i="0" dirty="0">
              <a:solidFill>
                <a:schemeClr val="bg1"/>
              </a:solidFill>
              <a:latin typeface="Gotham HTF Book" pitchFamily="2" charset="0"/>
            </a:endParaRPr>
          </a:p>
        </p:txBody>
      </p:sp>
      <p:sp>
        <p:nvSpPr>
          <p:cNvPr id="14" name="Rectangle 28"/>
          <p:cNvSpPr>
            <a:spLocks noChangeArrowheads="1"/>
          </p:cNvSpPr>
          <p:nvPr userDrawn="1"/>
        </p:nvSpPr>
        <p:spPr bwMode="auto">
          <a:xfrm>
            <a:off x="8681897" y="6578093"/>
            <a:ext cx="378309" cy="26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100" b="1" i="0">
                <a:solidFill>
                  <a:schemeClr val="bg1"/>
                </a:solidFill>
                <a:latin typeface="Gotham HTF Book" pitchFamily="2" charset="0"/>
              </a:rPr>
              <a:pPr algn="ctr">
                <a:defRPr/>
              </a:pPr>
              <a:t>‹nº›</a:t>
            </a:fld>
            <a:endParaRPr lang="en-US" sz="1100" b="1" i="0" dirty="0">
              <a:solidFill>
                <a:schemeClr val="bg1"/>
              </a:solidFill>
              <a:latin typeface="Gotham HTF Book" pitchFamily="2" charset="0"/>
            </a:endParaRPr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F4AAB385-15FA-8847-955F-22F817F7BB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6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Gotham HTF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2pPr>
      <a:lvl3pPr marL="1257300" indent="-3429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FD4EF8-800A-FB4D-9D5D-9641071AD5B9}"/>
              </a:ext>
            </a:extLst>
          </p:cNvPr>
          <p:cNvSpPr/>
          <p:nvPr userDrawn="1"/>
        </p:nvSpPr>
        <p:spPr>
          <a:xfrm>
            <a:off x="2389240" y="0"/>
            <a:ext cx="6778210" cy="6858000"/>
          </a:xfrm>
          <a:prstGeom prst="rect">
            <a:avLst/>
          </a:prstGeom>
          <a:solidFill>
            <a:srgbClr val="407D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12" name="Espaço Reservado para Título 11"/>
          <p:cNvSpPr>
            <a:spLocks noGrp="1"/>
          </p:cNvSpPr>
          <p:nvPr>
            <p:ph type="title"/>
          </p:nvPr>
        </p:nvSpPr>
        <p:spPr>
          <a:xfrm>
            <a:off x="3126658" y="2766219"/>
            <a:ext cx="5388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4" name="Rectangle 28"/>
          <p:cNvSpPr>
            <a:spLocks noChangeArrowheads="1"/>
          </p:cNvSpPr>
          <p:nvPr userDrawn="1"/>
        </p:nvSpPr>
        <p:spPr bwMode="auto">
          <a:xfrm>
            <a:off x="8681897" y="6578093"/>
            <a:ext cx="378309" cy="26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100" b="1" i="0">
                <a:solidFill>
                  <a:schemeClr val="bg1"/>
                </a:solidFill>
                <a:latin typeface="Gotham HTF Book" pitchFamily="2" charset="0"/>
              </a:rPr>
              <a:pPr algn="ctr">
                <a:defRPr/>
              </a:pPr>
              <a:t>‹nº›</a:t>
            </a:fld>
            <a:endParaRPr lang="en-US" sz="1100" b="1" i="0" dirty="0">
              <a:solidFill>
                <a:schemeClr val="bg1"/>
              </a:solidFill>
              <a:latin typeface="Gotham HTF Book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9BC271-E5BE-0348-B23E-4A106BC7DE8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9549" y="26162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3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Gotham HTF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FD4EF8-800A-FB4D-9D5D-9641071AD5B9}"/>
              </a:ext>
            </a:extLst>
          </p:cNvPr>
          <p:cNvSpPr/>
          <p:nvPr userDrawn="1"/>
        </p:nvSpPr>
        <p:spPr>
          <a:xfrm flipH="1">
            <a:off x="0" y="0"/>
            <a:ext cx="2389240" cy="6858000"/>
          </a:xfrm>
          <a:prstGeom prst="rect">
            <a:avLst/>
          </a:prstGeom>
          <a:solidFill>
            <a:srgbClr val="407D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14" name="Rectangle 28"/>
          <p:cNvSpPr>
            <a:spLocks noChangeArrowheads="1"/>
          </p:cNvSpPr>
          <p:nvPr userDrawn="1"/>
        </p:nvSpPr>
        <p:spPr bwMode="auto">
          <a:xfrm>
            <a:off x="8694721" y="6578093"/>
            <a:ext cx="352661" cy="26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100" b="1" i="0">
                <a:solidFill>
                  <a:schemeClr val="tx1"/>
                </a:solidFill>
                <a:latin typeface="Gotham HTF Book" pitchFamily="2" charset="0"/>
              </a:rPr>
              <a:pPr algn="ctr">
                <a:defRPr/>
              </a:pPr>
              <a:t>‹nº›</a:t>
            </a:fld>
            <a:endParaRPr lang="en-US" sz="1100" b="1" i="0" dirty="0">
              <a:solidFill>
                <a:schemeClr val="tx1"/>
              </a:solidFill>
              <a:latin typeface="Gotham HTF Book" pitchFamily="2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EE1BB19-37F3-614C-8A0C-69335A40C4C7}"/>
              </a:ext>
            </a:extLst>
          </p:cNvPr>
          <p:cNvSpPr/>
          <p:nvPr userDrawn="1"/>
        </p:nvSpPr>
        <p:spPr>
          <a:xfrm rot="5400000">
            <a:off x="4971030" y="-1722933"/>
            <a:ext cx="45719" cy="497691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3482DAC-11EF-C94C-90DA-06A52F43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432" y="203155"/>
            <a:ext cx="7443468" cy="5852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 dirty="0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DBAADB-C7AD-7E43-9BAF-488BC9D1F6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820" y="26162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18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Gotham HTF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FD4EF8-800A-FB4D-9D5D-9641071AD5B9}"/>
              </a:ext>
            </a:extLst>
          </p:cNvPr>
          <p:cNvSpPr/>
          <p:nvPr userDrawn="1"/>
        </p:nvSpPr>
        <p:spPr>
          <a:xfrm>
            <a:off x="2389240" y="0"/>
            <a:ext cx="6778210" cy="6858000"/>
          </a:xfrm>
          <a:prstGeom prst="rect">
            <a:avLst/>
          </a:prstGeom>
          <a:solidFill>
            <a:srgbClr val="407D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12" name="Espaço Reservado para Título 11"/>
          <p:cNvSpPr>
            <a:spLocks noGrp="1"/>
          </p:cNvSpPr>
          <p:nvPr>
            <p:ph type="title"/>
          </p:nvPr>
        </p:nvSpPr>
        <p:spPr>
          <a:xfrm>
            <a:off x="3126658" y="2766219"/>
            <a:ext cx="5388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4" name="Rectangle 28"/>
          <p:cNvSpPr>
            <a:spLocks noChangeArrowheads="1"/>
          </p:cNvSpPr>
          <p:nvPr userDrawn="1"/>
        </p:nvSpPr>
        <p:spPr bwMode="auto">
          <a:xfrm>
            <a:off x="8681897" y="6578093"/>
            <a:ext cx="378309" cy="26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100" b="1" i="0">
                <a:solidFill>
                  <a:schemeClr val="bg1"/>
                </a:solidFill>
                <a:latin typeface="Gotham HTF Book" pitchFamily="2" charset="0"/>
              </a:rPr>
              <a:pPr algn="ctr">
                <a:defRPr/>
              </a:pPr>
              <a:t>‹nº›</a:t>
            </a:fld>
            <a:endParaRPr lang="en-US" sz="1100" b="1" i="0" dirty="0">
              <a:solidFill>
                <a:schemeClr val="bg1"/>
              </a:solidFill>
              <a:latin typeface="Gotham HTF Book" pitchFamily="2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0431558-5A3D-0C45-B388-9099982C5E8B}"/>
              </a:ext>
            </a:extLst>
          </p:cNvPr>
          <p:cNvSpPr/>
          <p:nvPr userDrawn="1"/>
        </p:nvSpPr>
        <p:spPr>
          <a:xfrm rot="5400000">
            <a:off x="4971030" y="-1555780"/>
            <a:ext cx="45719" cy="497691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FDD725-C913-7448-83F6-8E981073BD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7745" y="26162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Gotham HTF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FD4EF8-800A-FB4D-9D5D-9641071AD5B9}"/>
              </a:ext>
            </a:extLst>
          </p:cNvPr>
          <p:cNvSpPr/>
          <p:nvPr userDrawn="1"/>
        </p:nvSpPr>
        <p:spPr>
          <a:xfrm flipH="1">
            <a:off x="0" y="0"/>
            <a:ext cx="2389240" cy="6858000"/>
          </a:xfrm>
          <a:prstGeom prst="rect">
            <a:avLst/>
          </a:prstGeom>
          <a:solidFill>
            <a:srgbClr val="407D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176404"/>
            <a:ext cx="975616" cy="267011"/>
          </a:xfrm>
          <a:prstGeom prst="rect">
            <a:avLst/>
          </a:prstGeom>
        </p:spPr>
      </p:pic>
      <p:sp>
        <p:nvSpPr>
          <p:cNvPr id="14" name="Rectangle 28"/>
          <p:cNvSpPr>
            <a:spLocks noChangeArrowheads="1"/>
          </p:cNvSpPr>
          <p:nvPr userDrawn="1"/>
        </p:nvSpPr>
        <p:spPr bwMode="auto">
          <a:xfrm>
            <a:off x="8694721" y="6578093"/>
            <a:ext cx="352661" cy="26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100" b="1" i="0">
                <a:solidFill>
                  <a:schemeClr val="tx1"/>
                </a:solidFill>
                <a:latin typeface="Gotham HTF Book" pitchFamily="2" charset="0"/>
              </a:rPr>
              <a:pPr algn="ctr">
                <a:defRPr/>
              </a:pPr>
              <a:t>‹nº›</a:t>
            </a:fld>
            <a:endParaRPr lang="en-US" sz="1100" b="1" i="0" dirty="0">
              <a:solidFill>
                <a:schemeClr val="tx1"/>
              </a:solidFill>
              <a:latin typeface="Gotham HTF Book" pitchFamily="2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35B51C0-34EB-F24C-A813-1802D6634817}"/>
              </a:ext>
            </a:extLst>
          </p:cNvPr>
          <p:cNvSpPr/>
          <p:nvPr userDrawn="1"/>
        </p:nvSpPr>
        <p:spPr>
          <a:xfrm rot="5400000">
            <a:off x="4971030" y="-1722933"/>
            <a:ext cx="45719" cy="497691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D754C080-A6A1-A342-9F6A-62F4D828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090" y="-149843"/>
            <a:ext cx="7443468" cy="5852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 dirty="0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8D45F-3789-E047-9AD7-F9C4FC0C5B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820" y="26162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7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Gotham HTF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7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/>
          <p:nvPr userDrawn="1"/>
        </p:nvSpPr>
        <p:spPr>
          <a:xfrm>
            <a:off x="0" y="2580640"/>
            <a:ext cx="9144000" cy="28244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4"/>
          <p:cNvSpPr/>
          <p:nvPr userDrawn="1"/>
        </p:nvSpPr>
        <p:spPr>
          <a:xfrm>
            <a:off x="395265" y="3028007"/>
            <a:ext cx="45719" cy="172097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12" name="Rectangle 1026"/>
          <p:cNvSpPr>
            <a:spLocks noChangeArrowheads="1"/>
          </p:cNvSpPr>
          <p:nvPr userDrawn="1"/>
        </p:nvSpPr>
        <p:spPr bwMode="auto">
          <a:xfrm>
            <a:off x="500427" y="2956857"/>
            <a:ext cx="8299634" cy="189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defRPr/>
            </a:pPr>
            <a:r>
              <a:rPr kumimoji="1" lang="en-US" sz="2400" b="1" dirty="0">
                <a:solidFill>
                  <a:schemeClr val="bg1"/>
                </a:solidFill>
                <a:latin typeface="Gotham HTF Book" pitchFamily="2" charset="0"/>
                <a:cs typeface="Gotham-Bold"/>
              </a:rPr>
              <a:t>Copyright ©</a:t>
            </a:r>
            <a:r>
              <a:rPr kumimoji="1" lang="en-US" sz="2400" b="1" baseline="0" dirty="0">
                <a:solidFill>
                  <a:schemeClr val="bg1"/>
                </a:solidFill>
                <a:latin typeface="Gotham HTF Book" pitchFamily="2" charset="0"/>
                <a:cs typeface="Gotham-Bold"/>
              </a:rPr>
              <a:t> </a:t>
            </a:r>
            <a:r>
              <a:rPr kumimoji="1" lang="en-US" sz="2400" b="1" dirty="0">
                <a:solidFill>
                  <a:schemeClr val="bg1"/>
                </a:solidFill>
                <a:latin typeface="Gotham HTF Book" pitchFamily="2" charset="0"/>
                <a:cs typeface="Gotham-Bold"/>
              </a:rPr>
              <a:t>2013 – 2023</a:t>
            </a:r>
          </a:p>
          <a:p>
            <a:pPr>
              <a:defRPr/>
            </a:pPr>
            <a:r>
              <a:rPr kumimoji="1" lang="en-US" sz="2400" b="1" dirty="0">
                <a:solidFill>
                  <a:schemeClr val="bg1"/>
                </a:solidFill>
                <a:latin typeface="Gotham HTF Book" pitchFamily="2" charset="0"/>
                <a:cs typeface="Gotham-Bold"/>
              </a:rPr>
              <a:t>Prof. Me. Thiago T. I. Yamamoto</a:t>
            </a:r>
          </a:p>
          <a:p>
            <a:pPr>
              <a:defRPr/>
            </a:pPr>
            <a:endParaRPr kumimoji="1" lang="en-US" sz="1800" dirty="0">
              <a:solidFill>
                <a:srgbClr val="FFC000"/>
              </a:solidFill>
              <a:latin typeface="Gotham HTF Book" pitchFamily="2" charset="0"/>
              <a:cs typeface="Gotham-Book"/>
            </a:endParaRPr>
          </a:p>
          <a:p>
            <a:pPr>
              <a:lnSpc>
                <a:spcPct val="110000"/>
              </a:lnSpc>
              <a:defRPr/>
            </a:pP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Todos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direitos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reservados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.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Reprodução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divulgação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total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parcial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deste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documento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é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expressamente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proíbido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sem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o </a:t>
            </a:r>
            <a:r>
              <a:rPr kumimoji="1" lang="pt-BR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consentimento formal, por escrito,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do Professor (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autor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4478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middleware/toplink/overview/index.html" TargetMode="External"/><Relationship Id="rId2" Type="http://schemas.openxmlformats.org/officeDocument/2006/relationships/hyperlink" Target="http://www.hibernate.org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19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ANOTAÇÕES JAVA -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Gotham-Book"/>
              </a:rPr>
              <a:t>SINTAXE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539CA47-1A7C-6A4D-9C08-32727D0AE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1930" y="793557"/>
            <a:ext cx="8651353" cy="395128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Gotham HTF Book" pitchFamily="2" charset="0"/>
              </a:rPr>
              <a:t>Podem ser inseridos antes da declaração de </a:t>
            </a:r>
            <a:r>
              <a:rPr lang="pt-BR" sz="1800" b="1" dirty="0">
                <a:latin typeface="Gotham HTF Book" pitchFamily="2" charset="0"/>
              </a:rPr>
              <a:t>pacotes</a:t>
            </a:r>
            <a:r>
              <a:rPr lang="pt-BR" sz="1800" dirty="0">
                <a:latin typeface="Gotham HTF Book" pitchFamily="2" charset="0"/>
              </a:rPr>
              <a:t>, </a:t>
            </a:r>
            <a:r>
              <a:rPr lang="pt-BR" sz="1800" b="1" dirty="0">
                <a:latin typeface="Gotham HTF Book" pitchFamily="2" charset="0"/>
              </a:rPr>
              <a:t>classes</a:t>
            </a:r>
            <a:r>
              <a:rPr lang="pt-BR" sz="1800" dirty="0">
                <a:latin typeface="Gotham HTF Book" pitchFamily="2" charset="0"/>
              </a:rPr>
              <a:t>, </a:t>
            </a:r>
            <a:r>
              <a:rPr lang="pt-BR" sz="1800" b="1" dirty="0">
                <a:latin typeface="Gotham HTF Book" pitchFamily="2" charset="0"/>
              </a:rPr>
              <a:t>interfaces</a:t>
            </a:r>
            <a:r>
              <a:rPr lang="pt-BR" sz="1800" dirty="0">
                <a:latin typeface="Gotham HTF Book" pitchFamily="2" charset="0"/>
              </a:rPr>
              <a:t>, </a:t>
            </a:r>
            <a:r>
              <a:rPr lang="pt-BR" sz="1800" b="1" dirty="0">
                <a:latin typeface="Gotham HTF Book" pitchFamily="2" charset="0"/>
              </a:rPr>
              <a:t>métodos</a:t>
            </a:r>
            <a:r>
              <a:rPr lang="pt-BR" sz="1800" dirty="0">
                <a:latin typeface="Gotham HTF Book" pitchFamily="2" charset="0"/>
              </a:rPr>
              <a:t> ou </a:t>
            </a:r>
            <a:r>
              <a:rPr lang="pt-BR" sz="1800" b="1" dirty="0">
                <a:latin typeface="Gotham HTF Book" pitchFamily="2" charset="0"/>
              </a:rPr>
              <a:t>atributos</a:t>
            </a:r>
            <a:r>
              <a:rPr lang="pt-BR" sz="18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Gotham HTF Book" pitchFamily="2" charset="0"/>
              </a:rPr>
              <a:t>Iniciam com um </a:t>
            </a:r>
            <a:r>
              <a:rPr lang="pt-BR" sz="1800" b="1" dirty="0">
                <a:latin typeface="Gotham HTF Book" pitchFamily="2" charset="0"/>
              </a:rPr>
              <a:t>“@”;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Gotham HTF Book" pitchFamily="2" charset="0"/>
              </a:rPr>
              <a:t>Uma anotação tem efeito sobre o </a:t>
            </a:r>
            <a:r>
              <a:rPr lang="pt-BR" sz="1800" b="1" dirty="0">
                <a:latin typeface="Gotham HTF Book" pitchFamily="2" charset="0"/>
              </a:rPr>
              <a:t>próximo</a:t>
            </a:r>
            <a:r>
              <a:rPr lang="pt-BR" sz="1800" dirty="0">
                <a:latin typeface="Gotham HTF Book" pitchFamily="2" charset="0"/>
              </a:rPr>
              <a:t> </a:t>
            </a:r>
            <a:r>
              <a:rPr lang="pt-BR" sz="1800" b="1" dirty="0">
                <a:latin typeface="Gotham HTF Book" pitchFamily="2" charset="0"/>
              </a:rPr>
              <a:t>elemento</a:t>
            </a:r>
            <a:r>
              <a:rPr lang="pt-BR" sz="1800" dirty="0">
                <a:latin typeface="Gotham HTF Book" pitchFamily="2" charset="0"/>
              </a:rPr>
              <a:t> na sequência de sua declaração;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b="1" dirty="0">
                <a:latin typeface="Gotham HTF Book" pitchFamily="2" charset="0"/>
              </a:rPr>
              <a:t>Mais de uma anotação </a:t>
            </a:r>
            <a:r>
              <a:rPr lang="pt-BR" sz="1800" dirty="0">
                <a:latin typeface="Gotham HTF Book" pitchFamily="2" charset="0"/>
              </a:rPr>
              <a:t>pode ser aplicada a um mesmo elemento do código (classe, método, propriedade, etc...);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Gotham HTF Book" pitchFamily="2" charset="0"/>
              </a:rPr>
              <a:t>Podem ter parâmetros na forma (</a:t>
            </a:r>
            <a:r>
              <a:rPr lang="pt-BR" sz="1800" dirty="0">
                <a:solidFill>
                  <a:srgbClr val="407DD6"/>
                </a:solidFill>
                <a:latin typeface="Gotham HTF Book" pitchFamily="2" charset="0"/>
              </a:rPr>
              <a:t>param1</a:t>
            </a:r>
            <a:r>
              <a:rPr lang="pt-BR" sz="1800" dirty="0">
                <a:latin typeface="Gotham HTF Book" pitchFamily="2" charset="0"/>
              </a:rPr>
              <a:t>=“valor</a:t>
            </a:r>
            <a:r>
              <a:rPr lang="pt-BR" sz="1800" dirty="0">
                <a:solidFill>
                  <a:srgbClr val="0070C0"/>
                </a:solidFill>
                <a:latin typeface="Gotham HTF Book" pitchFamily="2" charset="0"/>
              </a:rPr>
              <a:t>”, </a:t>
            </a:r>
            <a:r>
              <a:rPr lang="pt-BR" sz="1800" dirty="0">
                <a:solidFill>
                  <a:srgbClr val="407DD6"/>
                </a:solidFill>
                <a:latin typeface="Gotham HTF Book" pitchFamily="2" charset="0"/>
              </a:rPr>
              <a:t>param2</a:t>
            </a:r>
            <a:r>
              <a:rPr lang="pt-BR" sz="1800" dirty="0">
                <a:latin typeface="Gotham HTF Book" pitchFamily="2" charset="0"/>
              </a:rPr>
              <a:t>=“valor”, ...);</a:t>
            </a:r>
          </a:p>
          <a:p>
            <a:pPr marL="0" indent="0">
              <a:buNone/>
            </a:pPr>
            <a:endParaRPr lang="pt-BR" sz="1800" dirty="0">
              <a:latin typeface="Gotham HTF Book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FE1567-8BA2-1C43-BF9C-2D1C0DB79E51}"/>
              </a:ext>
            </a:extLst>
          </p:cNvPr>
          <p:cNvSpPr/>
          <p:nvPr/>
        </p:nvSpPr>
        <p:spPr>
          <a:xfrm>
            <a:off x="1058285" y="467452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b="1" dirty="0">
                <a:solidFill>
                  <a:srgbClr val="407DD6"/>
                </a:solidFill>
                <a:latin typeface="Gotham HTF Book" pitchFamily="2" charset="0"/>
                <a:cs typeface="Consolas" pitchFamily="49" charset="0"/>
              </a:rPr>
              <a:t>@</a:t>
            </a:r>
            <a:r>
              <a:rPr lang="pt-BR" b="1" dirty="0" err="1">
                <a:solidFill>
                  <a:srgbClr val="407DD6"/>
                </a:solidFill>
                <a:latin typeface="Gotham HTF Book" pitchFamily="2" charset="0"/>
                <a:cs typeface="Consolas" pitchFamily="49" charset="0"/>
              </a:rPr>
              <a:t>Override</a:t>
            </a:r>
            <a:endParaRPr lang="pt-BR" b="1" dirty="0">
              <a:solidFill>
                <a:srgbClr val="407DD6"/>
              </a:solidFill>
              <a:latin typeface="Gotham HTF Book" pitchFamily="2" charset="0"/>
              <a:cs typeface="Consolas" pitchFamily="49" charset="0"/>
            </a:endParaRPr>
          </a:p>
          <a:p>
            <a:pPr algn="just">
              <a:defRPr/>
            </a:pPr>
            <a:r>
              <a:rPr lang="pt-BR" b="1" dirty="0">
                <a:solidFill>
                  <a:srgbClr val="407DD6"/>
                </a:solidFill>
                <a:latin typeface="Gotham HTF Book" pitchFamily="2" charset="0"/>
                <a:cs typeface="Consolas" pitchFamily="49" charset="0"/>
              </a:rPr>
              <a:t>@</a:t>
            </a:r>
            <a:r>
              <a:rPr lang="pt-BR" b="1" dirty="0" err="1">
                <a:solidFill>
                  <a:srgbClr val="407DD6"/>
                </a:solidFill>
                <a:latin typeface="Gotham HTF Book" pitchFamily="2" charset="0"/>
                <a:cs typeface="Consolas" pitchFamily="49" charset="0"/>
              </a:rPr>
              <a:t>SuppressWarnings</a:t>
            </a:r>
            <a:r>
              <a:rPr lang="pt-BR" b="1" dirty="0">
                <a:solidFill>
                  <a:srgbClr val="407DD6"/>
                </a:solidFill>
                <a:latin typeface="Gotham HTF Book" pitchFamily="2" charset="0"/>
                <a:cs typeface="Consolas" pitchFamily="49" charset="0"/>
              </a:rPr>
              <a:t>("</a:t>
            </a:r>
            <a:r>
              <a:rPr lang="pt-BR" b="1" dirty="0" err="1">
                <a:solidFill>
                  <a:srgbClr val="407DD6"/>
                </a:solidFill>
                <a:latin typeface="Gotham HTF Book" pitchFamily="2" charset="0"/>
                <a:cs typeface="Consolas" pitchFamily="49" charset="0"/>
              </a:rPr>
              <a:t>all</a:t>
            </a:r>
            <a:r>
              <a:rPr lang="pt-BR" b="1" dirty="0">
                <a:solidFill>
                  <a:srgbClr val="407DD6"/>
                </a:solidFill>
                <a:latin typeface="Gotham HTF Book" pitchFamily="2" charset="0"/>
                <a:cs typeface="Consolas" pitchFamily="49" charset="0"/>
              </a:rPr>
              <a:t>")</a:t>
            </a:r>
          </a:p>
          <a:p>
            <a:pPr algn="just">
              <a:defRPr/>
            </a:pPr>
            <a:r>
              <a:rPr lang="pt-BR" dirty="0" err="1">
                <a:latin typeface="Gotham HTF Book" pitchFamily="2" charset="0"/>
                <a:cs typeface="Consolas" pitchFamily="49" charset="0"/>
              </a:rPr>
              <a:t>public</a:t>
            </a:r>
            <a:r>
              <a:rPr lang="pt-BR" dirty="0">
                <a:latin typeface="Gotham HTF Book" pitchFamily="2" charset="0"/>
                <a:cs typeface="Consolas" pitchFamily="49" charset="0"/>
              </a:rPr>
              <a:t> </a:t>
            </a:r>
            <a:r>
              <a:rPr lang="pt-BR" dirty="0" err="1">
                <a:latin typeface="Gotham HTF Book" pitchFamily="2" charset="0"/>
                <a:cs typeface="Consolas" pitchFamily="49" charset="0"/>
              </a:rPr>
              <a:t>String</a:t>
            </a:r>
            <a:r>
              <a:rPr lang="pt-BR" dirty="0">
                <a:latin typeface="Gotham HTF Book" pitchFamily="2" charset="0"/>
                <a:cs typeface="Consolas" pitchFamily="49" charset="0"/>
              </a:rPr>
              <a:t> </a:t>
            </a:r>
            <a:r>
              <a:rPr lang="pt-BR" dirty="0" err="1">
                <a:latin typeface="Gotham HTF Book" pitchFamily="2" charset="0"/>
                <a:cs typeface="Consolas" pitchFamily="49" charset="0"/>
              </a:rPr>
              <a:t>toString</a:t>
            </a:r>
            <a:r>
              <a:rPr lang="pt-BR" dirty="0">
                <a:latin typeface="Gotham HTF Book" pitchFamily="2" charset="0"/>
                <a:cs typeface="Consolas" pitchFamily="49" charset="0"/>
              </a:rPr>
              <a:t>() {</a:t>
            </a:r>
          </a:p>
          <a:p>
            <a:pPr algn="just">
              <a:defRPr/>
            </a:pPr>
            <a:r>
              <a:rPr lang="pt-BR" dirty="0">
                <a:latin typeface="Gotham HTF Book" pitchFamily="2" charset="0"/>
                <a:cs typeface="Consolas" pitchFamily="49" charset="0"/>
              </a:rPr>
              <a:t>   </a:t>
            </a:r>
            <a:r>
              <a:rPr lang="pt-BR" dirty="0" err="1">
                <a:latin typeface="Gotham HTF Book" pitchFamily="2" charset="0"/>
                <a:cs typeface="Consolas" pitchFamily="49" charset="0"/>
              </a:rPr>
              <a:t>return</a:t>
            </a:r>
            <a:r>
              <a:rPr lang="pt-BR" dirty="0">
                <a:latin typeface="Gotham HTF Book" pitchFamily="2" charset="0"/>
                <a:cs typeface="Consolas" pitchFamily="49" charset="0"/>
              </a:rPr>
              <a:t> “Thiago";</a:t>
            </a:r>
          </a:p>
          <a:p>
            <a:pPr algn="just">
              <a:defRPr/>
            </a:pPr>
            <a:r>
              <a:rPr lang="pt-BR" dirty="0">
                <a:latin typeface="Gotham HTF Book" pitchFamily="2" charset="0"/>
                <a:cs typeface="Consolas" pitchFamily="49" charset="0"/>
              </a:rPr>
              <a:t>}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38B2EA0-D0D5-A44C-AC9C-81F0C0DDDDF0}"/>
              </a:ext>
            </a:extLst>
          </p:cNvPr>
          <p:cNvSpPr/>
          <p:nvPr/>
        </p:nvSpPr>
        <p:spPr>
          <a:xfrm>
            <a:off x="684484" y="4545337"/>
            <a:ext cx="4070397" cy="1654135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45039C-25D9-7846-AE87-9E8B139B3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808" y="5207950"/>
            <a:ext cx="1033087" cy="103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38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ANOTAÇÕES JAVA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Gotham-Book"/>
              </a:rPr>
              <a:t>NATIVAS</a:t>
            </a:r>
          </a:p>
        </p:txBody>
      </p:sp>
      <p:sp>
        <p:nvSpPr>
          <p:cNvPr id="9" name="Espaço Reservado para Conteúdo 4">
            <a:extLst>
              <a:ext uri="{FF2B5EF4-FFF2-40B4-BE49-F238E27FC236}">
                <a16:creationId xmlns:a16="http://schemas.microsoft.com/office/drawing/2014/main" id="{B8F5B9F5-9588-EF4A-B0C6-F1E9D8642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669" y="990600"/>
            <a:ext cx="8382131" cy="3951288"/>
          </a:xfrm>
        </p:spPr>
        <p:txBody>
          <a:bodyPr>
            <a:noAutofit/>
          </a:bodyPr>
          <a:lstStyle/>
          <a:p>
            <a:pPr marL="0" indent="0" algn="just">
              <a:buNone/>
              <a:defRPr/>
            </a:pPr>
            <a:r>
              <a:rPr lang="pt-BR" sz="2000" dirty="0">
                <a:latin typeface="Gotham HTF Book" pitchFamily="2" charset="0"/>
              </a:rPr>
              <a:t>Algumas anotações são </a:t>
            </a:r>
            <a:r>
              <a:rPr lang="pt-BR" sz="2000" b="1" dirty="0">
                <a:latin typeface="Gotham HTF Book" pitchFamily="2" charset="0"/>
              </a:rPr>
              <a:t>nativas</a:t>
            </a:r>
            <a:r>
              <a:rPr lang="pt-BR" sz="2000" dirty="0">
                <a:latin typeface="Gotham HTF Book" pitchFamily="2" charset="0"/>
              </a:rPr>
              <a:t>, isto é, já vem com o </a:t>
            </a:r>
            <a:r>
              <a:rPr lang="pt-BR" sz="2000" b="1" dirty="0">
                <a:latin typeface="Gotham HTF Book" pitchFamily="2" charset="0"/>
              </a:rPr>
              <a:t>JDK</a:t>
            </a:r>
            <a:r>
              <a:rPr lang="pt-BR" sz="2000" dirty="0">
                <a:latin typeface="Gotham HTF Book" pitchFamily="2" charset="0"/>
              </a:rPr>
              <a:t>:</a:t>
            </a:r>
          </a:p>
          <a:p>
            <a:pPr marL="0" indent="0" algn="just">
              <a:buNone/>
              <a:defRPr/>
            </a:pPr>
            <a:endParaRPr lang="pt-BR" sz="2000" dirty="0">
              <a:latin typeface="Gotham HTF Book" pitchFamily="2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pt-BR" sz="2000" b="1" dirty="0">
                <a:solidFill>
                  <a:srgbClr val="407DD6"/>
                </a:solidFill>
                <a:latin typeface="Gotham HTF Book" pitchFamily="2" charset="0"/>
              </a:rPr>
              <a:t>@</a:t>
            </a:r>
            <a:r>
              <a:rPr lang="pt-BR" sz="2000" b="1" dirty="0" err="1">
                <a:solidFill>
                  <a:srgbClr val="407DD6"/>
                </a:solidFill>
                <a:latin typeface="Gotham HTF Book" pitchFamily="2" charset="0"/>
              </a:rPr>
              <a:t>Override</a:t>
            </a:r>
            <a:r>
              <a:rPr lang="pt-BR" sz="2000" dirty="0">
                <a:solidFill>
                  <a:srgbClr val="407DD6"/>
                </a:solidFill>
                <a:latin typeface="Gotham HTF Book" pitchFamily="2" charset="0"/>
              </a:rPr>
              <a:t> </a:t>
            </a:r>
            <a:r>
              <a:rPr lang="pt-BR" sz="2000" dirty="0">
                <a:latin typeface="Gotham HTF Book" pitchFamily="2" charset="0"/>
              </a:rPr>
              <a:t>- Indica que o método anotado sobrescreve um método da superclasse;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2000" b="1" dirty="0">
                <a:solidFill>
                  <a:srgbClr val="407DD6"/>
                </a:solidFill>
                <a:latin typeface="Gotham HTF Book" pitchFamily="2" charset="0"/>
              </a:rPr>
              <a:t>@</a:t>
            </a:r>
            <a:r>
              <a:rPr lang="pt-BR" sz="2000" b="1" dirty="0" err="1">
                <a:solidFill>
                  <a:srgbClr val="407DD6"/>
                </a:solidFill>
                <a:latin typeface="Gotham HTF Book" pitchFamily="2" charset="0"/>
              </a:rPr>
              <a:t>Deprecated</a:t>
            </a:r>
            <a:r>
              <a:rPr lang="pt-BR" sz="2000" dirty="0">
                <a:solidFill>
                  <a:srgbClr val="407DD6"/>
                </a:solidFill>
                <a:latin typeface="Gotham HTF Book" pitchFamily="2" charset="0"/>
              </a:rPr>
              <a:t> </a:t>
            </a:r>
            <a:r>
              <a:rPr lang="pt-BR" sz="2000" dirty="0">
                <a:latin typeface="Gotham HTF Book" pitchFamily="2" charset="0"/>
              </a:rPr>
              <a:t>- Indica que um método está obsoleto e não deve ser utilizado;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2000" b="1" dirty="0">
                <a:solidFill>
                  <a:srgbClr val="407DD6"/>
                </a:solidFill>
                <a:latin typeface="Gotham HTF Book" pitchFamily="2" charset="0"/>
              </a:rPr>
              <a:t>@</a:t>
            </a:r>
            <a:r>
              <a:rPr lang="pt-BR" sz="2000" b="1" dirty="0" err="1">
                <a:solidFill>
                  <a:srgbClr val="407DD6"/>
                </a:solidFill>
                <a:latin typeface="Gotham HTF Book" pitchFamily="2" charset="0"/>
              </a:rPr>
              <a:t>SuppressWarnings</a:t>
            </a:r>
            <a:r>
              <a:rPr lang="pt-BR" sz="2000" b="1" dirty="0">
                <a:solidFill>
                  <a:srgbClr val="407DD6"/>
                </a:solidFill>
                <a:latin typeface="Gotham HTF Book" pitchFamily="2" charset="0"/>
              </a:rPr>
              <a:t>(</a:t>
            </a:r>
            <a:r>
              <a:rPr lang="pt-BR" sz="2000" b="1" dirty="0" err="1">
                <a:solidFill>
                  <a:srgbClr val="407DD6"/>
                </a:solidFill>
                <a:latin typeface="Gotham HTF Book" pitchFamily="2" charset="0"/>
              </a:rPr>
              <a:t>tipoAlerta</a:t>
            </a:r>
            <a:r>
              <a:rPr lang="pt-BR" sz="2000" b="1" dirty="0">
                <a:solidFill>
                  <a:srgbClr val="407DD6"/>
                </a:solidFill>
                <a:latin typeface="Gotham HTF Book" pitchFamily="2" charset="0"/>
              </a:rPr>
              <a:t>)</a:t>
            </a:r>
            <a:r>
              <a:rPr lang="pt-BR" sz="2000" dirty="0">
                <a:solidFill>
                  <a:srgbClr val="407DD6"/>
                </a:solidFill>
                <a:latin typeface="Gotham HTF Book" pitchFamily="2" charset="0"/>
              </a:rPr>
              <a:t> </a:t>
            </a:r>
            <a:r>
              <a:rPr lang="pt-BR" sz="2000" dirty="0">
                <a:latin typeface="Gotham HTF Book" pitchFamily="2" charset="0"/>
              </a:rPr>
              <a:t>-  Desativa os alertas onde </a:t>
            </a:r>
            <a:r>
              <a:rPr lang="pt-BR" sz="2000" i="1" dirty="0" err="1">
                <a:latin typeface="Gotham HTF Book" pitchFamily="2" charset="0"/>
              </a:rPr>
              <a:t>tipoAlerta</a:t>
            </a:r>
            <a:r>
              <a:rPr lang="pt-BR" sz="2000" dirty="0">
                <a:latin typeface="Gotham HTF Book" pitchFamily="2" charset="0"/>
              </a:rPr>
              <a:t> pode ser “</a:t>
            </a:r>
            <a:r>
              <a:rPr lang="pt-BR" sz="2000" dirty="0" err="1">
                <a:latin typeface="Gotham HTF Book" pitchFamily="2" charset="0"/>
              </a:rPr>
              <a:t>all</a:t>
            </a:r>
            <a:r>
              <a:rPr lang="pt-BR" sz="2000" dirty="0">
                <a:latin typeface="Gotham HTF Book" pitchFamily="2" charset="0"/>
              </a:rPr>
              <a:t>”, “ </a:t>
            </a:r>
            <a:r>
              <a:rPr lang="pt-BR" sz="2000" dirty="0" err="1">
                <a:latin typeface="Gotham HTF Book" pitchFamily="2" charset="0"/>
              </a:rPr>
              <a:t>cast</a:t>
            </a:r>
            <a:r>
              <a:rPr lang="pt-BR" sz="2000" dirty="0">
                <a:latin typeface="Gotham HTF Book" pitchFamily="2" charset="0"/>
              </a:rPr>
              <a:t> ”, “</a:t>
            </a:r>
            <a:r>
              <a:rPr lang="pt-BR" sz="2000" dirty="0" err="1">
                <a:latin typeface="Gotham HTF Book" pitchFamily="2" charset="0"/>
              </a:rPr>
              <a:t>null</a:t>
            </a:r>
            <a:r>
              <a:rPr lang="pt-BR" sz="2000" dirty="0">
                <a:latin typeface="Gotham HTF Book" pitchFamily="2" charset="0"/>
              </a:rPr>
              <a:t>”, etc...;</a:t>
            </a:r>
          </a:p>
          <a:p>
            <a:pPr marL="0" indent="0">
              <a:buNone/>
            </a:pPr>
            <a:endParaRPr lang="pt-BR" sz="2000" dirty="0">
              <a:latin typeface="Gotham HTF Book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F9BAD-90B4-2B49-9CAD-3098ED2F2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736" y="5160595"/>
            <a:ext cx="1666240" cy="95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90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ANOTAÇÕES JAVA -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Gotham-Book"/>
              </a:rPr>
              <a:t>CRIAÇÃO</a:t>
            </a: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8EF66460-6EF2-FB4A-8FDF-F2E3785EE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667" y="751652"/>
            <a:ext cx="8382131" cy="25146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Gotham HTF Book" pitchFamily="2" charset="0"/>
              </a:rPr>
              <a:t>Utiliza a palavra </a:t>
            </a:r>
            <a:r>
              <a:rPr lang="pt-BR" sz="1800" b="1" dirty="0">
                <a:latin typeface="Gotham HTF Book" pitchFamily="2" charset="0"/>
              </a:rPr>
              <a:t>@interface;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b="1" dirty="0">
                <a:latin typeface="Gotham HTF Book" pitchFamily="2" charset="0"/>
              </a:rPr>
              <a:t>Métodos</a:t>
            </a:r>
            <a:r>
              <a:rPr lang="pt-BR" sz="1800" dirty="0">
                <a:latin typeface="Gotham HTF Book" pitchFamily="2" charset="0"/>
              </a:rPr>
              <a:t> definem os parâmetros aceitos pela anotação;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Gotham HTF Book" pitchFamily="2" charset="0"/>
              </a:rPr>
              <a:t>Parâmetros possuem tipos de dados restritos (</a:t>
            </a:r>
            <a:r>
              <a:rPr lang="pt-BR" sz="1800" b="1" dirty="0" err="1">
                <a:latin typeface="Gotham HTF Book" pitchFamily="2" charset="0"/>
              </a:rPr>
              <a:t>String</a:t>
            </a:r>
            <a:r>
              <a:rPr lang="pt-BR" sz="1800" b="1" dirty="0">
                <a:latin typeface="Gotham HTF Book" pitchFamily="2" charset="0"/>
              </a:rPr>
              <a:t>, </a:t>
            </a:r>
            <a:r>
              <a:rPr lang="pt-BR" sz="1800" b="1" dirty="0" err="1">
                <a:latin typeface="Gotham HTF Book" pitchFamily="2" charset="0"/>
              </a:rPr>
              <a:t>Class</a:t>
            </a:r>
            <a:r>
              <a:rPr lang="pt-BR" sz="1800" b="1" dirty="0">
                <a:latin typeface="Gotham HTF Book" pitchFamily="2" charset="0"/>
              </a:rPr>
              <a:t>, </a:t>
            </a:r>
            <a:r>
              <a:rPr lang="pt-BR" sz="1800" b="1" dirty="0" err="1">
                <a:latin typeface="Gotham HTF Book" pitchFamily="2" charset="0"/>
              </a:rPr>
              <a:t>Enumeration</a:t>
            </a:r>
            <a:r>
              <a:rPr lang="pt-BR" sz="1800" b="1" dirty="0">
                <a:latin typeface="Gotham HTF Book" pitchFamily="2" charset="0"/>
              </a:rPr>
              <a:t>, </a:t>
            </a:r>
            <a:r>
              <a:rPr lang="pt-BR" sz="1800" b="1" dirty="0" err="1">
                <a:latin typeface="Gotham HTF Book" pitchFamily="2" charset="0"/>
              </a:rPr>
              <a:t>Annotation</a:t>
            </a:r>
            <a:r>
              <a:rPr lang="pt-BR" sz="1800" b="1" dirty="0">
                <a:latin typeface="Gotham HTF Book" pitchFamily="2" charset="0"/>
              </a:rPr>
              <a:t> e </a:t>
            </a:r>
            <a:r>
              <a:rPr lang="pt-BR" sz="1800" b="1" dirty="0" err="1">
                <a:latin typeface="Gotham HTF Book" pitchFamily="2" charset="0"/>
              </a:rPr>
              <a:t>Arrays</a:t>
            </a:r>
            <a:r>
              <a:rPr lang="pt-BR" sz="1800" b="1" dirty="0">
                <a:latin typeface="Gotham HTF Book" pitchFamily="2" charset="0"/>
              </a:rPr>
              <a:t> desses tipos</a:t>
            </a:r>
            <a:r>
              <a:rPr lang="pt-BR" sz="1800" dirty="0">
                <a:latin typeface="Gotham HTF Book" pitchFamily="2" charset="0"/>
              </a:rPr>
              <a:t>);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Gotham HTF Book" pitchFamily="2" charset="0"/>
              </a:rPr>
              <a:t>Parâmetros </a:t>
            </a:r>
            <a:r>
              <a:rPr lang="pt-BR" sz="1800" b="1" dirty="0">
                <a:latin typeface="Gotham HTF Book" pitchFamily="2" charset="0"/>
              </a:rPr>
              <a:t>podem</a:t>
            </a:r>
            <a:r>
              <a:rPr lang="pt-BR" sz="1800" dirty="0">
                <a:latin typeface="Gotham HTF Book" pitchFamily="2" charset="0"/>
              </a:rPr>
              <a:t> ter </a:t>
            </a:r>
            <a:r>
              <a:rPr lang="pt-BR" sz="1800" b="1" dirty="0">
                <a:latin typeface="Gotham HTF Book" pitchFamily="2" charset="0"/>
              </a:rPr>
              <a:t>valores default</a:t>
            </a:r>
            <a:r>
              <a:rPr lang="pt-BR" sz="1800" dirty="0">
                <a:latin typeface="Gotham HTF Book" pitchFamily="2" charset="0"/>
              </a:rPr>
              <a:t>;</a:t>
            </a:r>
          </a:p>
          <a:p>
            <a:pPr marL="0" indent="0">
              <a:buNone/>
            </a:pPr>
            <a:endParaRPr lang="pt-BR" sz="1800" dirty="0">
              <a:latin typeface="Gotham HTF Book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60B53-2A3A-D747-A274-590156F25A0D}"/>
              </a:ext>
            </a:extLst>
          </p:cNvPr>
          <p:cNvSpPr/>
          <p:nvPr/>
        </p:nvSpPr>
        <p:spPr>
          <a:xfrm>
            <a:off x="3911338" y="3489834"/>
            <a:ext cx="6540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1600" dirty="0" err="1">
                <a:latin typeface="Gotham HTF Book" pitchFamily="2" charset="0"/>
                <a:cs typeface="Consolas" pitchFamily="49" charset="0"/>
              </a:rPr>
              <a:t>public</a:t>
            </a:r>
            <a:r>
              <a:rPr lang="pt-BR" sz="1600" dirty="0">
                <a:latin typeface="Gotham HTF Book" pitchFamily="2" charset="0"/>
                <a:cs typeface="Consolas" pitchFamily="49" charset="0"/>
              </a:rPr>
              <a:t> </a:t>
            </a:r>
            <a:r>
              <a:rPr lang="pt-BR" sz="1600" b="1" dirty="0">
                <a:latin typeface="Gotham HTF Book" pitchFamily="2" charset="0"/>
                <a:cs typeface="Consolas" pitchFamily="49" charset="0"/>
              </a:rPr>
              <a:t>@interface</a:t>
            </a:r>
            <a:r>
              <a:rPr lang="pt-BR" sz="1600" dirty="0">
                <a:latin typeface="Gotham HTF Book" pitchFamily="2" charset="0"/>
                <a:cs typeface="Consolas" pitchFamily="49" charset="0"/>
              </a:rPr>
              <a:t> Mensagem {</a:t>
            </a:r>
          </a:p>
          <a:p>
            <a:pPr algn="just">
              <a:defRPr/>
            </a:pPr>
            <a:r>
              <a:rPr lang="pt-BR" sz="1600" dirty="0">
                <a:latin typeface="Gotham HTF Book" pitchFamily="2" charset="0"/>
                <a:cs typeface="Consolas" pitchFamily="49" charset="0"/>
              </a:rPr>
              <a:t>  </a:t>
            </a:r>
            <a:r>
              <a:rPr lang="pt-BR" sz="1600" dirty="0" err="1">
                <a:latin typeface="Gotham HTF Book" pitchFamily="2" charset="0"/>
                <a:cs typeface="Consolas" pitchFamily="49" charset="0"/>
              </a:rPr>
              <a:t>String</a:t>
            </a:r>
            <a:r>
              <a:rPr lang="pt-BR" sz="1600" dirty="0">
                <a:latin typeface="Gotham HTF Book" pitchFamily="2" charset="0"/>
                <a:cs typeface="Consolas" pitchFamily="49" charset="0"/>
              </a:rPr>
              <a:t> texto() default "vazio";</a:t>
            </a:r>
          </a:p>
          <a:p>
            <a:pPr algn="just">
              <a:defRPr/>
            </a:pPr>
            <a:r>
              <a:rPr lang="pt-BR" sz="1600" dirty="0">
                <a:latin typeface="Gotham HTF Book" pitchFamily="2" charset="0"/>
                <a:cs typeface="Consolas" pitchFamily="49" charset="0"/>
              </a:rPr>
              <a:t>}</a:t>
            </a:r>
            <a:endParaRPr lang="pt-BR" sz="1600" b="1" u="sng" dirty="0">
              <a:latin typeface="Gotham HTF Book" pitchFamily="2" charset="0"/>
              <a:cs typeface="Consolas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EC452C-942B-E944-A640-E31FABC9BBA6}"/>
              </a:ext>
            </a:extLst>
          </p:cNvPr>
          <p:cNvSpPr/>
          <p:nvPr/>
        </p:nvSpPr>
        <p:spPr>
          <a:xfrm>
            <a:off x="3860538" y="4897294"/>
            <a:ext cx="66421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@Mensagem(texto=“Alo Classe”)</a:t>
            </a:r>
          </a:p>
          <a:p>
            <a:pPr algn="just"/>
            <a:r>
              <a:rPr lang="pt-BR" sz="1600" dirty="0" err="1">
                <a:latin typeface="Gotham HTF Book" pitchFamily="2" charset="0"/>
                <a:cs typeface="Consolas" panose="020B0609020204030204" pitchFamily="49" charset="0"/>
              </a:rPr>
              <a:t>public</a:t>
            </a:r>
            <a:r>
              <a:rPr lang="pt-BR" sz="1600" dirty="0">
                <a:latin typeface="Gotham HTF Book" pitchFamily="2" charset="0"/>
                <a:cs typeface="Consolas" panose="020B0609020204030204" pitchFamily="49" charset="0"/>
              </a:rPr>
              <a:t> </a:t>
            </a:r>
            <a:r>
              <a:rPr lang="pt-BR" sz="1600" dirty="0" err="1">
                <a:latin typeface="Gotham HTF Book" pitchFamily="2" charset="0"/>
                <a:cs typeface="Consolas" panose="020B0609020204030204" pitchFamily="49" charset="0"/>
              </a:rPr>
              <a:t>class</a:t>
            </a:r>
            <a:r>
              <a:rPr lang="pt-BR" sz="1600" dirty="0">
                <a:latin typeface="Gotham HTF Book" pitchFamily="2" charset="0"/>
                <a:cs typeface="Consolas" panose="020B0609020204030204" pitchFamily="49" charset="0"/>
              </a:rPr>
              <a:t> Teste { </a:t>
            </a:r>
          </a:p>
          <a:p>
            <a:pPr algn="just"/>
            <a:r>
              <a:rPr lang="pt-BR" sz="1600" b="1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  @Mensagem(texto=“Alo </a:t>
            </a:r>
            <a:r>
              <a:rPr lang="pt-BR" sz="1600" b="1" dirty="0" err="1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Metodo</a:t>
            </a:r>
            <a:r>
              <a:rPr lang="pt-BR" sz="1600" b="1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”)</a:t>
            </a:r>
          </a:p>
          <a:p>
            <a:pPr algn="just"/>
            <a:r>
              <a:rPr lang="pt-BR" sz="1600" dirty="0">
                <a:latin typeface="Gotham HTF Book" pitchFamily="2" charset="0"/>
                <a:cs typeface="Consolas" panose="020B0609020204030204" pitchFamily="49" charset="0"/>
              </a:rPr>
              <a:t>  </a:t>
            </a:r>
            <a:r>
              <a:rPr lang="pt-BR" sz="1600" dirty="0" err="1">
                <a:latin typeface="Gotham HTF Book" pitchFamily="2" charset="0"/>
                <a:cs typeface="Consolas" panose="020B0609020204030204" pitchFamily="49" charset="0"/>
              </a:rPr>
              <a:t>public</a:t>
            </a:r>
            <a:r>
              <a:rPr lang="pt-BR" sz="1600" dirty="0">
                <a:latin typeface="Gotham HTF Book" pitchFamily="2" charset="0"/>
                <a:cs typeface="Consolas" panose="020B0609020204030204" pitchFamily="49" charset="0"/>
              </a:rPr>
              <a:t> </a:t>
            </a:r>
            <a:r>
              <a:rPr lang="pt-BR" sz="1600" dirty="0" err="1">
                <a:latin typeface="Gotham HTF Book" pitchFamily="2" charset="0"/>
                <a:cs typeface="Consolas" panose="020B0609020204030204" pitchFamily="49" charset="0"/>
              </a:rPr>
              <a:t>void</a:t>
            </a:r>
            <a:r>
              <a:rPr lang="pt-BR" sz="1600" dirty="0">
                <a:latin typeface="Gotham HTF Book" pitchFamily="2" charset="0"/>
                <a:cs typeface="Consolas" panose="020B0609020204030204" pitchFamily="49" charset="0"/>
              </a:rPr>
              <a:t> teste() { }</a:t>
            </a:r>
          </a:p>
          <a:p>
            <a:pPr algn="just"/>
            <a:r>
              <a:rPr lang="pt-BR" sz="1600" dirty="0">
                <a:latin typeface="Gotham HTF Book" pitchFamily="2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C366B2-69DD-154B-A5A7-1F32F624C778}"/>
              </a:ext>
            </a:extLst>
          </p:cNvPr>
          <p:cNvSpPr/>
          <p:nvPr/>
        </p:nvSpPr>
        <p:spPr>
          <a:xfrm>
            <a:off x="590288" y="5374348"/>
            <a:ext cx="2515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b="1" dirty="0">
                <a:solidFill>
                  <a:srgbClr val="0070C0"/>
                </a:solidFill>
                <a:latin typeface="Gotham HTF Book" pitchFamily="2" charset="0"/>
              </a:rPr>
              <a:t>Exemplo Utilização: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BD5222-D5DA-6B44-91CD-55B21DDAE958}"/>
              </a:ext>
            </a:extLst>
          </p:cNvPr>
          <p:cNvSpPr/>
          <p:nvPr/>
        </p:nvSpPr>
        <p:spPr>
          <a:xfrm>
            <a:off x="620744" y="3686235"/>
            <a:ext cx="2484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pt-BR" b="1" dirty="0">
                <a:solidFill>
                  <a:srgbClr val="0070C0"/>
                </a:solidFill>
                <a:latin typeface="Gotham HTF Book" pitchFamily="2" charset="0"/>
              </a:rPr>
              <a:t>Exemplo Anotação: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DC99800-E571-EC40-BFCF-1B30BEA66237}"/>
              </a:ext>
            </a:extLst>
          </p:cNvPr>
          <p:cNvSpPr/>
          <p:nvPr/>
        </p:nvSpPr>
        <p:spPr>
          <a:xfrm>
            <a:off x="3519377" y="4731945"/>
            <a:ext cx="5294423" cy="1654135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455C341-A90C-C749-8CC4-5F9EC6F39556}"/>
              </a:ext>
            </a:extLst>
          </p:cNvPr>
          <p:cNvSpPr/>
          <p:nvPr/>
        </p:nvSpPr>
        <p:spPr>
          <a:xfrm>
            <a:off x="3519376" y="3239070"/>
            <a:ext cx="5294423" cy="1237237"/>
          </a:xfrm>
          <a:prstGeom prst="round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017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ANOTAÇÕES JAVA –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Gotham-Book"/>
              </a:rPr>
              <a:t>META ANOTAÇÕES</a:t>
            </a: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EB34CCA6-8B2B-254A-AB61-8A537A4A2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879" y="741702"/>
            <a:ext cx="8766121" cy="395128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  <a:defRPr/>
            </a:pPr>
            <a:r>
              <a:rPr lang="pt-BR" sz="1800" i="1" dirty="0">
                <a:latin typeface="Gotham HTF Book" pitchFamily="2" charset="0"/>
              </a:rPr>
              <a:t>Anotações para criar anotações:</a:t>
            </a:r>
            <a:endParaRPr lang="pt-BR" sz="1800" dirty="0">
              <a:latin typeface="Gotham HTF Book" pitchFamily="2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pt-BR" sz="1800" b="1" dirty="0">
                <a:solidFill>
                  <a:srgbClr val="407DD6"/>
                </a:solidFill>
                <a:latin typeface="Gotham HTF Book" pitchFamily="2" charset="0"/>
              </a:rPr>
              <a:t>@</a:t>
            </a:r>
            <a:r>
              <a:rPr lang="pt-BR" sz="1800" b="1" dirty="0" err="1">
                <a:solidFill>
                  <a:srgbClr val="407DD6"/>
                </a:solidFill>
                <a:latin typeface="Gotham HTF Book" pitchFamily="2" charset="0"/>
              </a:rPr>
              <a:t>Retention</a:t>
            </a:r>
            <a:r>
              <a:rPr lang="pt-BR" sz="1800" b="1" dirty="0">
                <a:solidFill>
                  <a:srgbClr val="407DD6"/>
                </a:solidFill>
                <a:latin typeface="Gotham HTF Book" pitchFamily="2" charset="0"/>
              </a:rPr>
              <a:t> - </a:t>
            </a:r>
            <a:r>
              <a:rPr lang="pt-BR" sz="1800" dirty="0">
                <a:latin typeface="Gotham HTF Book" pitchFamily="2" charset="0"/>
              </a:rPr>
              <a:t>Indica por quanto tempo a anotação será mantida:</a:t>
            </a:r>
          </a:p>
          <a:p>
            <a:pPr lvl="1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sz="1800" b="1" dirty="0" err="1">
                <a:latin typeface="Gotham HTF Book" pitchFamily="2" charset="0"/>
              </a:rPr>
              <a:t>RetentionPolicy.SOURCE</a:t>
            </a:r>
            <a:r>
              <a:rPr lang="pt-BR" sz="1800" b="1" dirty="0">
                <a:latin typeface="Gotham HTF Book" pitchFamily="2" charset="0"/>
              </a:rPr>
              <a:t>  </a:t>
            </a:r>
            <a:r>
              <a:rPr lang="pt-BR" sz="1800" dirty="0">
                <a:latin typeface="Gotham HTF Book" pitchFamily="2" charset="0"/>
              </a:rPr>
              <a:t>- Nível código fonte;</a:t>
            </a:r>
          </a:p>
          <a:p>
            <a:pPr lvl="1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sz="1800" b="1" dirty="0" err="1">
                <a:latin typeface="Gotham HTF Book" pitchFamily="2" charset="0"/>
              </a:rPr>
              <a:t>RetentionPolicy.CLASS</a:t>
            </a:r>
            <a:r>
              <a:rPr lang="pt-BR" sz="1800" b="1" dirty="0">
                <a:latin typeface="Gotham HTF Book" pitchFamily="2" charset="0"/>
              </a:rPr>
              <a:t> </a:t>
            </a:r>
            <a:r>
              <a:rPr lang="pt-BR" sz="1800" dirty="0">
                <a:latin typeface="Gotham HTF Book" pitchFamily="2" charset="0"/>
              </a:rPr>
              <a:t>- Nível compilador;</a:t>
            </a:r>
          </a:p>
          <a:p>
            <a:pPr lvl="1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sz="1800" b="1" dirty="0" err="1">
                <a:latin typeface="Gotham HTF Book" pitchFamily="2" charset="0"/>
              </a:rPr>
              <a:t>RetentionPolicy.RUNTIME</a:t>
            </a:r>
            <a:r>
              <a:rPr lang="pt-BR" sz="1800" b="1" dirty="0">
                <a:latin typeface="Gotham HTF Book" pitchFamily="2" charset="0"/>
              </a:rPr>
              <a:t> </a:t>
            </a:r>
            <a:r>
              <a:rPr lang="pt-BR" sz="1800" dirty="0">
                <a:latin typeface="Gotham HTF Book" pitchFamily="2" charset="0"/>
              </a:rPr>
              <a:t>- Nível JVM;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b="1" dirty="0">
                <a:solidFill>
                  <a:srgbClr val="407DD6"/>
                </a:solidFill>
                <a:latin typeface="Gotham HTF Book" pitchFamily="2" charset="0"/>
              </a:rPr>
              <a:t>@Target - </a:t>
            </a:r>
            <a:r>
              <a:rPr lang="pt-BR" sz="1800" dirty="0">
                <a:latin typeface="Gotham HTF Book" pitchFamily="2" charset="0"/>
              </a:rPr>
              <a:t>Indica o escopo da anotação:</a:t>
            </a:r>
          </a:p>
          <a:p>
            <a:pPr lvl="1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sz="1800" b="1" dirty="0" err="1">
                <a:latin typeface="Gotham HTF Book" pitchFamily="2" charset="0"/>
              </a:rPr>
              <a:t>ElementType.PACKAGE</a:t>
            </a:r>
            <a:r>
              <a:rPr lang="pt-BR" sz="1800" b="1" dirty="0">
                <a:latin typeface="Gotham HTF Book" pitchFamily="2" charset="0"/>
              </a:rPr>
              <a:t> </a:t>
            </a:r>
            <a:r>
              <a:rPr lang="pt-BR" sz="1800" dirty="0">
                <a:latin typeface="Gotham HTF Book" pitchFamily="2" charset="0"/>
              </a:rPr>
              <a:t>- Pacote;</a:t>
            </a:r>
          </a:p>
          <a:p>
            <a:pPr lvl="1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sz="1800" b="1" dirty="0" err="1">
                <a:latin typeface="Gotham HTF Book" pitchFamily="2" charset="0"/>
              </a:rPr>
              <a:t>ElementType.TYPE</a:t>
            </a:r>
            <a:r>
              <a:rPr lang="pt-BR" sz="1800" b="1" dirty="0">
                <a:latin typeface="Gotham HTF Book" pitchFamily="2" charset="0"/>
              </a:rPr>
              <a:t> </a:t>
            </a:r>
            <a:r>
              <a:rPr lang="pt-BR" sz="1800" dirty="0">
                <a:latin typeface="Gotham HTF Book" pitchFamily="2" charset="0"/>
              </a:rPr>
              <a:t>- Classe ou Interface;</a:t>
            </a:r>
          </a:p>
          <a:p>
            <a:pPr lvl="1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sz="1800" b="1" dirty="0" err="1">
                <a:latin typeface="Gotham HTF Book" pitchFamily="2" charset="0"/>
              </a:rPr>
              <a:t>ElementType.CONSTRUCTOR</a:t>
            </a:r>
            <a:r>
              <a:rPr lang="pt-BR" sz="1800" b="1" dirty="0">
                <a:latin typeface="Gotham HTF Book" pitchFamily="2" charset="0"/>
              </a:rPr>
              <a:t> </a:t>
            </a:r>
            <a:r>
              <a:rPr lang="pt-BR" sz="1800" dirty="0">
                <a:latin typeface="Gotham HTF Book" pitchFamily="2" charset="0"/>
              </a:rPr>
              <a:t>- Método Construtor;</a:t>
            </a:r>
          </a:p>
          <a:p>
            <a:pPr lvl="1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sz="1800" b="1" dirty="0" err="1">
                <a:latin typeface="Gotham HTF Book" pitchFamily="2" charset="0"/>
              </a:rPr>
              <a:t>ElementType.FIELD</a:t>
            </a:r>
            <a:r>
              <a:rPr lang="pt-BR" sz="1800" b="1" dirty="0">
                <a:latin typeface="Gotham HTF Book" pitchFamily="2" charset="0"/>
              </a:rPr>
              <a:t> </a:t>
            </a:r>
            <a:r>
              <a:rPr lang="pt-BR" sz="1800" dirty="0">
                <a:latin typeface="Gotham HTF Book" pitchFamily="2" charset="0"/>
              </a:rPr>
              <a:t>- Atributo;</a:t>
            </a:r>
          </a:p>
          <a:p>
            <a:pPr lvl="1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sz="1800" b="1" dirty="0" err="1">
                <a:latin typeface="Gotham HTF Book" pitchFamily="2" charset="0"/>
              </a:rPr>
              <a:t>ElementType.METHOD</a:t>
            </a:r>
            <a:r>
              <a:rPr lang="pt-BR" sz="1800" b="1" dirty="0">
                <a:latin typeface="Gotham HTF Book" pitchFamily="2" charset="0"/>
              </a:rPr>
              <a:t> </a:t>
            </a:r>
            <a:r>
              <a:rPr lang="pt-BR" sz="1800" dirty="0">
                <a:latin typeface="Gotham HTF Book" pitchFamily="2" charset="0"/>
              </a:rPr>
              <a:t>- Método;</a:t>
            </a:r>
          </a:p>
          <a:p>
            <a:pPr lvl="1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sz="1800" b="1" dirty="0" err="1">
                <a:latin typeface="Gotham HTF Book" pitchFamily="2" charset="0"/>
              </a:rPr>
              <a:t>ElementType.PARAMETER</a:t>
            </a:r>
            <a:r>
              <a:rPr lang="pt-BR" sz="1800" b="1" dirty="0">
                <a:latin typeface="Gotham HTF Book" pitchFamily="2" charset="0"/>
              </a:rPr>
              <a:t> </a:t>
            </a:r>
            <a:r>
              <a:rPr lang="pt-BR" sz="1800" dirty="0">
                <a:latin typeface="Gotham HTF Book" pitchFamily="2" charset="0"/>
              </a:rPr>
              <a:t>- Parâmetro de método; </a:t>
            </a:r>
            <a:endParaRPr lang="pt-BR" sz="1800" b="1" u="sng" dirty="0">
              <a:latin typeface="Gotham HTF Book" pitchFamily="2" charset="0"/>
              <a:cs typeface="Consolas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176732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ANOTAÇÕES JAVA -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Gotham-Book"/>
              </a:rPr>
              <a:t>EXEMPLO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0EC0DFD-9E5D-2348-99A7-E23B3F1EDF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493" y="1065265"/>
            <a:ext cx="8229600" cy="5442545"/>
          </a:xfrm>
        </p:spPr>
        <p:txBody>
          <a:bodyPr>
            <a:normAutofit/>
          </a:bodyPr>
          <a:lstStyle/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pt-BR" sz="1800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@</a:t>
            </a:r>
            <a:r>
              <a:rPr lang="pt-BR" sz="1800" dirty="0" err="1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Retention</a:t>
            </a:r>
            <a:r>
              <a:rPr lang="pt-BR" sz="1800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(</a:t>
            </a:r>
            <a:r>
              <a:rPr lang="pt-BR" sz="1800" dirty="0" err="1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RetentionPolicy.RUNTIME</a:t>
            </a:r>
            <a:r>
              <a:rPr lang="pt-BR" sz="1800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)</a:t>
            </a: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pt-BR" sz="1800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@Target({</a:t>
            </a:r>
            <a:r>
              <a:rPr lang="pt-BR" sz="1800" dirty="0" err="1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ElementType.TYPE</a:t>
            </a:r>
            <a:r>
              <a:rPr lang="pt-BR" sz="1800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, </a:t>
            </a:r>
            <a:r>
              <a:rPr lang="pt-BR" sz="1800" dirty="0" err="1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ElementType.METHOD</a:t>
            </a:r>
            <a:r>
              <a:rPr lang="pt-BR" sz="1800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})</a:t>
            </a: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pt-BR" sz="1800" b="0" dirty="0" err="1">
                <a:latin typeface="Gotham HTF Book" pitchFamily="2" charset="0"/>
                <a:cs typeface="Consolas" panose="020B0609020204030204" pitchFamily="49" charset="0"/>
              </a:rPr>
              <a:t>public</a:t>
            </a:r>
            <a:r>
              <a:rPr lang="pt-BR" sz="1800" b="0" dirty="0">
                <a:latin typeface="Gotham HTF Book" pitchFamily="2" charset="0"/>
                <a:cs typeface="Consolas" panose="020B0609020204030204" pitchFamily="49" charset="0"/>
              </a:rPr>
              <a:t> </a:t>
            </a:r>
            <a:r>
              <a:rPr lang="pt-BR" sz="1800" dirty="0">
                <a:latin typeface="Gotham HTF Book" pitchFamily="2" charset="0"/>
                <a:cs typeface="Consolas" panose="020B0609020204030204" pitchFamily="49" charset="0"/>
              </a:rPr>
              <a:t>@interface </a:t>
            </a:r>
            <a:r>
              <a:rPr lang="pt-BR" sz="1800" b="0" dirty="0">
                <a:latin typeface="Gotham HTF Book" pitchFamily="2" charset="0"/>
                <a:cs typeface="Consolas" panose="020B0609020204030204" pitchFamily="49" charset="0"/>
              </a:rPr>
              <a:t>Mensagem {</a:t>
            </a: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pt-BR" sz="1800" b="0" dirty="0">
                <a:latin typeface="Gotham HTF Book" pitchFamily="2" charset="0"/>
                <a:cs typeface="Consolas" panose="020B0609020204030204" pitchFamily="49" charset="0"/>
              </a:rPr>
              <a:t>	</a:t>
            </a:r>
            <a:r>
              <a:rPr lang="pt-BR" sz="1800" b="0" dirty="0" err="1">
                <a:latin typeface="Gotham HTF Book" pitchFamily="2" charset="0"/>
                <a:cs typeface="Consolas" panose="020B0609020204030204" pitchFamily="49" charset="0"/>
              </a:rPr>
              <a:t>String</a:t>
            </a:r>
            <a:r>
              <a:rPr lang="pt-BR" sz="1800" b="0" dirty="0">
                <a:latin typeface="Gotham HTF Book" pitchFamily="2" charset="0"/>
                <a:cs typeface="Consolas" panose="020B0609020204030204" pitchFamily="49" charset="0"/>
              </a:rPr>
              <a:t> texto() default "vazio";</a:t>
            </a: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pt-BR" sz="1800" b="0" dirty="0">
                <a:latin typeface="Gotham HTF Book" pitchFamily="2" charset="0"/>
                <a:cs typeface="Consolas" panose="020B0609020204030204" pitchFamily="49" charset="0"/>
              </a:rPr>
              <a:t>}</a:t>
            </a: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endParaRPr lang="pt-BR" sz="1800" dirty="0">
              <a:latin typeface="Gotham HTF Book" pitchFamily="2" charset="0"/>
              <a:cs typeface="Consolas" panose="020B0609020204030204" pitchFamily="49" charset="0"/>
            </a:endParaRP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endParaRPr lang="pt-BR" sz="1800" i="1" dirty="0">
              <a:latin typeface="Gotham HTF Book" pitchFamily="2" charset="0"/>
              <a:cs typeface="Consolas" panose="020B0609020204030204" pitchFamily="49" charset="0"/>
            </a:endParaRP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endParaRPr lang="pt-BR" sz="1800" i="1" dirty="0">
              <a:latin typeface="Gotham HTF Book" pitchFamily="2" charset="0"/>
              <a:cs typeface="Consolas" panose="020B0609020204030204" pitchFamily="49" charset="0"/>
            </a:endParaRP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endParaRPr lang="pt-BR" sz="1800" dirty="0">
              <a:solidFill>
                <a:srgbClr val="407DD6"/>
              </a:solidFill>
              <a:latin typeface="Gotham HTF Book" pitchFamily="2" charset="0"/>
              <a:cs typeface="Consolas" panose="020B0609020204030204" pitchFamily="49" charset="0"/>
            </a:endParaRP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pt-BR" sz="1800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@Mensagem(texto=“Alo Classe”)</a:t>
            </a: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pt-BR" sz="1800" b="0" dirty="0" err="1">
                <a:latin typeface="Gotham HTF Book" pitchFamily="2" charset="0"/>
                <a:cs typeface="Consolas" panose="020B0609020204030204" pitchFamily="49" charset="0"/>
              </a:rPr>
              <a:t>public</a:t>
            </a:r>
            <a:r>
              <a:rPr lang="pt-BR" sz="1800" b="0" dirty="0">
                <a:latin typeface="Gotham HTF Book" pitchFamily="2" charset="0"/>
                <a:cs typeface="Consolas" panose="020B0609020204030204" pitchFamily="49" charset="0"/>
              </a:rPr>
              <a:t> </a:t>
            </a:r>
            <a:r>
              <a:rPr lang="pt-BR" sz="1800" b="0" dirty="0" err="1">
                <a:latin typeface="Gotham HTF Book" pitchFamily="2" charset="0"/>
                <a:cs typeface="Consolas" panose="020B0609020204030204" pitchFamily="49" charset="0"/>
              </a:rPr>
              <a:t>class</a:t>
            </a:r>
            <a:r>
              <a:rPr lang="pt-BR" sz="1800" b="0" dirty="0">
                <a:latin typeface="Gotham HTF Book" pitchFamily="2" charset="0"/>
                <a:cs typeface="Consolas" panose="020B0609020204030204" pitchFamily="49" charset="0"/>
              </a:rPr>
              <a:t> Teste { </a:t>
            </a: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pt-BR" sz="1800" b="0" dirty="0">
                <a:latin typeface="Gotham HTF Book" pitchFamily="2" charset="0"/>
                <a:cs typeface="Consolas" panose="020B0609020204030204" pitchFamily="49" charset="0"/>
              </a:rPr>
              <a:t>	</a:t>
            </a:r>
            <a:r>
              <a:rPr lang="pt-BR" sz="1800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@Mensagem(texto=“Alo </a:t>
            </a:r>
            <a:r>
              <a:rPr lang="pt-BR" sz="1800" dirty="0" err="1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Metodo</a:t>
            </a:r>
            <a:r>
              <a:rPr lang="pt-BR" sz="1800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”)</a:t>
            </a: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pt-BR" sz="1800" b="0" dirty="0">
                <a:latin typeface="Gotham HTF Book" pitchFamily="2" charset="0"/>
                <a:cs typeface="Consolas" panose="020B0609020204030204" pitchFamily="49" charset="0"/>
              </a:rPr>
              <a:t>	</a:t>
            </a:r>
            <a:r>
              <a:rPr lang="pt-BR" sz="1800" b="0" dirty="0" err="1">
                <a:latin typeface="Gotham HTF Book" pitchFamily="2" charset="0"/>
                <a:cs typeface="Consolas" panose="020B0609020204030204" pitchFamily="49" charset="0"/>
              </a:rPr>
              <a:t>public</a:t>
            </a:r>
            <a:r>
              <a:rPr lang="pt-BR" sz="1800" b="0" dirty="0">
                <a:latin typeface="Gotham HTF Book" pitchFamily="2" charset="0"/>
                <a:cs typeface="Consolas" panose="020B0609020204030204" pitchFamily="49" charset="0"/>
              </a:rPr>
              <a:t> </a:t>
            </a:r>
            <a:r>
              <a:rPr lang="pt-BR" sz="1800" b="0" dirty="0" err="1">
                <a:latin typeface="Gotham HTF Book" pitchFamily="2" charset="0"/>
                <a:cs typeface="Consolas" panose="020B0609020204030204" pitchFamily="49" charset="0"/>
              </a:rPr>
              <a:t>void</a:t>
            </a:r>
            <a:r>
              <a:rPr lang="pt-BR" sz="1800" b="0" dirty="0">
                <a:latin typeface="Gotham HTF Book" pitchFamily="2" charset="0"/>
                <a:cs typeface="Consolas" panose="020B0609020204030204" pitchFamily="49" charset="0"/>
              </a:rPr>
              <a:t> teste() { }</a:t>
            </a: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pt-BR" sz="1800" b="0" dirty="0">
                <a:latin typeface="Gotham HTF Book" pitchFamily="2" charset="0"/>
                <a:cs typeface="Consolas" panose="020B0609020204030204" pitchFamily="49" charset="0"/>
              </a:rPr>
              <a:t>}</a:t>
            </a: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endParaRPr lang="pt-BR" sz="1800" b="1" u="sng" dirty="0">
              <a:latin typeface="Gotham HTF Book" pitchFamily="2" charset="0"/>
              <a:cs typeface="Consolas" panose="020B060902020403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51BBD2A-7CEC-6A4C-A0CA-88C61E174A72}"/>
              </a:ext>
            </a:extLst>
          </p:cNvPr>
          <p:cNvSpPr/>
          <p:nvPr/>
        </p:nvSpPr>
        <p:spPr>
          <a:xfrm>
            <a:off x="206422" y="1289497"/>
            <a:ext cx="8382131" cy="2096471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C11EE9-0AF4-8648-BF58-2A8AD8891B57}"/>
              </a:ext>
            </a:extLst>
          </p:cNvPr>
          <p:cNvSpPr/>
          <p:nvPr/>
        </p:nvSpPr>
        <p:spPr>
          <a:xfrm>
            <a:off x="271930" y="4227706"/>
            <a:ext cx="8382131" cy="2096471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143F75-61D1-7143-95BF-52556A600D3B}"/>
              </a:ext>
            </a:extLst>
          </p:cNvPr>
          <p:cNvSpPr/>
          <p:nvPr/>
        </p:nvSpPr>
        <p:spPr>
          <a:xfrm>
            <a:off x="540875" y="770983"/>
            <a:ext cx="2484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</a:rPr>
              <a:t>Exemplo Anotação: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B41246-0E4A-8A4C-8197-141BEA85DB1D}"/>
              </a:ext>
            </a:extLst>
          </p:cNvPr>
          <p:cNvSpPr/>
          <p:nvPr/>
        </p:nvSpPr>
        <p:spPr>
          <a:xfrm>
            <a:off x="566524" y="3673708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</a:rPr>
              <a:t>Exemplo Utilização:</a:t>
            </a:r>
          </a:p>
        </p:txBody>
      </p:sp>
    </p:spTree>
    <p:extLst>
      <p:ext uri="{BB962C8B-B14F-4D97-AF65-F5344CB8AC3E}">
        <p14:creationId xmlns:p14="http://schemas.microsoft.com/office/powerpoint/2010/main" val="3040014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991853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ACESSANDO AS ANOTAÇÕES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Gotham-Book"/>
              </a:rPr>
              <a:t>– API REFLECTION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0F0F6-2C7B-8B46-9BED-D355D859CE0E}"/>
              </a:ext>
            </a:extLst>
          </p:cNvPr>
          <p:cNvSpPr/>
          <p:nvPr/>
        </p:nvSpPr>
        <p:spPr>
          <a:xfrm>
            <a:off x="266701" y="734544"/>
            <a:ext cx="8610598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pt-BR" b="1" dirty="0">
                <a:latin typeface="Gotham HTF Book" pitchFamily="2" charset="0"/>
              </a:rPr>
              <a:t>API </a:t>
            </a:r>
            <a:r>
              <a:rPr lang="pt-BR" b="1" dirty="0" err="1">
                <a:latin typeface="Gotham HTF Book" pitchFamily="2" charset="0"/>
              </a:rPr>
              <a:t>Reflection</a:t>
            </a:r>
            <a:r>
              <a:rPr lang="pt-BR" b="1" dirty="0">
                <a:latin typeface="Gotham HTF Book" pitchFamily="2" charset="0"/>
              </a:rPr>
              <a:t> </a:t>
            </a:r>
            <a:r>
              <a:rPr lang="pt-BR" dirty="0">
                <a:latin typeface="Gotham HTF Book" pitchFamily="2" charset="0"/>
              </a:rPr>
              <a:t>é utilizado por vários </a:t>
            </a:r>
            <a:r>
              <a:rPr lang="pt-BR" b="1" dirty="0">
                <a:latin typeface="Gotham HTF Book" pitchFamily="2" charset="0"/>
              </a:rPr>
              <a:t>Frameworks</a:t>
            </a:r>
            <a:r>
              <a:rPr lang="pt-BR" dirty="0">
                <a:latin typeface="Gotham HTF Book" pitchFamily="2" charset="0"/>
              </a:rPr>
              <a:t> para recuperar informações de um objeto como </a:t>
            </a:r>
            <a:r>
              <a:rPr lang="pt-BR" b="1" dirty="0">
                <a:latin typeface="Gotham HTF Book" pitchFamily="2" charset="0"/>
              </a:rPr>
              <a:t>anotações, métodos</a:t>
            </a:r>
            <a:r>
              <a:rPr lang="pt-BR" dirty="0">
                <a:latin typeface="Gotham HTF Book" pitchFamily="2" charset="0"/>
              </a:rPr>
              <a:t> e </a:t>
            </a:r>
            <a:r>
              <a:rPr lang="pt-BR" b="1" dirty="0">
                <a:latin typeface="Gotham HTF Book" pitchFamily="2" charset="0"/>
              </a:rPr>
              <a:t>atributos</a:t>
            </a:r>
            <a:r>
              <a:rPr lang="pt-BR" dirty="0">
                <a:latin typeface="Gotham HTF Book" pitchFamily="2" charset="0"/>
              </a:rPr>
              <a:t>, em tempo de execução;</a:t>
            </a:r>
          </a:p>
          <a:p>
            <a:pPr algn="just">
              <a:defRPr/>
            </a:pPr>
            <a:endParaRPr lang="pt-BR" sz="2000" dirty="0">
              <a:latin typeface="Gotham HTF Book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Gotham HTF Book" pitchFamily="2" charset="0"/>
              </a:rPr>
              <a:t>Recuperar anotação de </a:t>
            </a:r>
            <a:r>
              <a:rPr lang="pt-BR" b="1" dirty="0">
                <a:latin typeface="Gotham HTF Book" pitchFamily="2" charset="0"/>
              </a:rPr>
              <a:t>classe</a:t>
            </a:r>
            <a:r>
              <a:rPr lang="pt-BR" dirty="0">
                <a:latin typeface="Gotham HTF Book" pitchFamily="2" charset="0"/>
              </a:rPr>
              <a:t>:</a:t>
            </a:r>
          </a:p>
          <a:p>
            <a:pPr algn="just">
              <a:defRPr/>
            </a:pPr>
            <a:endParaRPr lang="pt-BR" dirty="0">
              <a:solidFill>
                <a:srgbClr val="FF0000"/>
              </a:solidFill>
              <a:latin typeface="Gotham HTF Book" pitchFamily="2" charset="0"/>
              <a:cs typeface="Consolas" pitchFamily="49" charset="0"/>
            </a:endParaRPr>
          </a:p>
          <a:p>
            <a:pPr algn="just">
              <a:defRPr/>
            </a:pP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Mensagem m = 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obj.getClass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().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getAnnotation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(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Mensagem.class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);</a:t>
            </a:r>
          </a:p>
          <a:p>
            <a:pPr algn="just">
              <a:defRPr/>
            </a:pPr>
            <a:endParaRPr lang="pt-BR" dirty="0"/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Gotham HTF Book" pitchFamily="2" charset="0"/>
              </a:rPr>
              <a:t>Recuperar anotação de </a:t>
            </a:r>
            <a:r>
              <a:rPr lang="pt-BR" b="1" dirty="0">
                <a:latin typeface="Gotham HTF Book" pitchFamily="2" charset="0"/>
              </a:rPr>
              <a:t>método</a:t>
            </a:r>
            <a:r>
              <a:rPr lang="pt-BR" dirty="0">
                <a:latin typeface="Gotham HTF Book" pitchFamily="2" charset="0"/>
              </a:rPr>
              <a:t>:</a:t>
            </a:r>
          </a:p>
          <a:p>
            <a:pPr algn="just">
              <a:defRPr/>
            </a:pPr>
            <a:endParaRPr lang="pt-BR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 algn="just">
              <a:defRPr/>
            </a:pP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Method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[] 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metodos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 = 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obj.getClass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().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getDeclaredMethods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();</a:t>
            </a:r>
          </a:p>
          <a:p>
            <a:pPr algn="just">
              <a:defRPr/>
            </a:pP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for (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int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 i = 0; i &lt; 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metodos.length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; i++)</a:t>
            </a:r>
          </a:p>
          <a:p>
            <a:pPr algn="just">
              <a:defRPr/>
            </a:pP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	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System.out.println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(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metodos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[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i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].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getAnnotation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(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Mensagem.class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));</a:t>
            </a:r>
          </a:p>
          <a:p>
            <a:pPr algn="just">
              <a:defRPr/>
            </a:pPr>
            <a:endParaRPr lang="pt-BR" dirty="0"/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Gotham HTF Book" pitchFamily="2" charset="0"/>
              </a:rPr>
              <a:t>Recuperar anotação de </a:t>
            </a:r>
            <a:r>
              <a:rPr lang="pt-BR" b="1" dirty="0">
                <a:latin typeface="Gotham HTF Book" pitchFamily="2" charset="0"/>
              </a:rPr>
              <a:t>propriedades</a:t>
            </a:r>
            <a:r>
              <a:rPr lang="pt-BR" dirty="0">
                <a:latin typeface="Gotham HTF Book" pitchFamily="2" charset="0"/>
              </a:rPr>
              <a:t>:</a:t>
            </a:r>
          </a:p>
          <a:p>
            <a:pPr algn="just">
              <a:defRPr/>
            </a:pPr>
            <a:endParaRPr lang="pt-BR" sz="1600" dirty="0">
              <a:solidFill>
                <a:srgbClr val="FF0000"/>
              </a:solidFill>
              <a:latin typeface="Monaco" pitchFamily="2" charset="77"/>
              <a:cs typeface="Consolas" pitchFamily="49" charset="0"/>
            </a:endParaRPr>
          </a:p>
          <a:p>
            <a:pPr algn="just">
              <a:defRPr/>
            </a:pP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Field[] 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att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 = 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obj.getClass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().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getDeclaredFields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();</a:t>
            </a:r>
          </a:p>
          <a:p>
            <a:pPr algn="just">
              <a:defRPr/>
            </a:pP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for (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int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 i = 0; i &lt; 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att.length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; i++)</a:t>
            </a:r>
          </a:p>
          <a:p>
            <a:pPr algn="just">
              <a:defRPr/>
            </a:pP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	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System.out.println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(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att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[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i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].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getAnnotation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(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Mensagem.class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Consolas" pitchFamily="49" charset="0"/>
              </a:rPr>
              <a:t>));</a:t>
            </a:r>
            <a:endParaRPr lang="pt-BR" sz="1600" b="1" u="sng" dirty="0">
              <a:solidFill>
                <a:schemeClr val="accent6">
                  <a:lumMod val="75000"/>
                </a:schemeClr>
              </a:solidFill>
              <a:latin typeface="Gotham HTF Book" pitchFamily="2" charset="0"/>
              <a:cs typeface="Consolas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105744D-D55A-5D4D-9400-4B18DF4D563A}"/>
              </a:ext>
            </a:extLst>
          </p:cNvPr>
          <p:cNvSpPr/>
          <p:nvPr/>
        </p:nvSpPr>
        <p:spPr>
          <a:xfrm>
            <a:off x="206422" y="2237590"/>
            <a:ext cx="8670877" cy="1000461"/>
          </a:xfrm>
          <a:prstGeom prst="roundRect">
            <a:avLst/>
          </a:prstGeom>
          <a:noFill/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71490C-003A-544B-BAF6-1FC9284B833A}"/>
              </a:ext>
            </a:extLst>
          </p:cNvPr>
          <p:cNvSpPr/>
          <p:nvPr/>
        </p:nvSpPr>
        <p:spPr>
          <a:xfrm>
            <a:off x="206422" y="3291841"/>
            <a:ext cx="8670877" cy="1490588"/>
          </a:xfrm>
          <a:prstGeom prst="roundRect">
            <a:avLst/>
          </a:prstGeom>
          <a:noFill/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02D157-7775-8346-BBE2-A97C8F9BFF8C}"/>
              </a:ext>
            </a:extLst>
          </p:cNvPr>
          <p:cNvSpPr/>
          <p:nvPr/>
        </p:nvSpPr>
        <p:spPr>
          <a:xfrm>
            <a:off x="206422" y="4858750"/>
            <a:ext cx="8670877" cy="1488261"/>
          </a:xfrm>
          <a:prstGeom prst="roundRect">
            <a:avLst/>
          </a:prstGeom>
          <a:noFill/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642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1390D-AD9D-D54A-B9EF-797D6A084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2"/>
                </a:solidFill>
                <a:latin typeface="Gotham HTF Book" pitchFamily="2" charset="0"/>
              </a:rPr>
              <a:t>CODAR!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339723-72F7-7345-9F8A-660F566AE24D}"/>
              </a:ext>
            </a:extLst>
          </p:cNvPr>
          <p:cNvSpPr/>
          <p:nvPr/>
        </p:nvSpPr>
        <p:spPr>
          <a:xfrm>
            <a:off x="2477728" y="907958"/>
            <a:ext cx="6504907" cy="5624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 dirty="0">
                <a:latin typeface="Gotham HTF Book" pitchFamily="2" charset="0"/>
              </a:rPr>
              <a:t>Escreva uma </a:t>
            </a:r>
            <a:r>
              <a:rPr lang="pt-BR" sz="1600" b="1" dirty="0">
                <a:latin typeface="Gotham HTF Book" pitchFamily="2" charset="0"/>
              </a:rPr>
              <a:t>classe</a:t>
            </a:r>
            <a:r>
              <a:rPr lang="pt-BR" sz="1600" dirty="0">
                <a:latin typeface="Gotham HTF Book" pitchFamily="2" charset="0"/>
              </a:rPr>
              <a:t> que tenha um </a:t>
            </a:r>
            <a:r>
              <a:rPr lang="pt-BR" sz="1600" b="1" dirty="0">
                <a:latin typeface="Gotham HTF Book" pitchFamily="2" charset="0"/>
              </a:rPr>
              <a:t>método</a:t>
            </a:r>
            <a:r>
              <a:rPr lang="pt-BR" sz="1600" dirty="0">
                <a:latin typeface="Gotham HTF Book" pitchFamily="2" charset="0"/>
              </a:rPr>
              <a:t> capaz de receber como parâmetro um objeto e gerar código SQL automaticamente capaz de </a:t>
            </a:r>
            <a:r>
              <a:rPr lang="pt-BR" sz="1600" b="1" dirty="0">
                <a:latin typeface="Gotham HTF Book" pitchFamily="2" charset="0"/>
              </a:rPr>
              <a:t>selecionar todos os registro de uma tabela</a:t>
            </a:r>
            <a:r>
              <a:rPr lang="pt-BR" sz="1600" dirty="0">
                <a:latin typeface="Gotham HTF Book" pitchFamily="2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latin typeface="Gotham HTF Book" pitchFamily="2" charset="0"/>
              </a:rPr>
              <a:t>Crie uma anotação </a:t>
            </a:r>
            <a:r>
              <a:rPr lang="pt-BR" sz="1600" b="1" dirty="0">
                <a:latin typeface="Gotham HTF Book" pitchFamily="2" charset="0"/>
              </a:rPr>
              <a:t>@Tabela </a:t>
            </a:r>
            <a:r>
              <a:rPr lang="pt-BR" sz="1600" dirty="0">
                <a:latin typeface="Gotham HTF Book" pitchFamily="2" charset="0"/>
              </a:rPr>
              <a:t>que possua um parâmetro </a:t>
            </a:r>
            <a:r>
              <a:rPr lang="pt-BR" sz="1600" b="1" dirty="0">
                <a:latin typeface="Gotham HTF Book" pitchFamily="2" charset="0"/>
              </a:rPr>
              <a:t>nome </a:t>
            </a:r>
            <a:r>
              <a:rPr lang="pt-BR" sz="1600" dirty="0">
                <a:latin typeface="Gotham HTF Book" pitchFamily="2" charset="0"/>
              </a:rPr>
              <a:t>indicando o nome da tabela na qual a classe será mapeada.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latin typeface="Gotham HTF Book" pitchFamily="2" charset="0"/>
              </a:rPr>
              <a:t>Via </a:t>
            </a:r>
            <a:r>
              <a:rPr lang="pt-BR" sz="1600" b="1" dirty="0">
                <a:latin typeface="Gotham HTF Book" pitchFamily="2" charset="0"/>
              </a:rPr>
              <a:t>API </a:t>
            </a:r>
            <a:r>
              <a:rPr lang="pt-BR" sz="1600" b="1" dirty="0" err="1">
                <a:latin typeface="Gotham HTF Book" pitchFamily="2" charset="0"/>
              </a:rPr>
              <a:t>Reflection</a:t>
            </a:r>
            <a:r>
              <a:rPr lang="pt-BR" sz="1600" b="1" dirty="0">
                <a:latin typeface="Gotham HTF Book" pitchFamily="2" charset="0"/>
              </a:rPr>
              <a:t> </a:t>
            </a:r>
            <a:r>
              <a:rPr lang="pt-BR" sz="1600" dirty="0">
                <a:latin typeface="Gotham HTF Book" pitchFamily="2" charset="0"/>
              </a:rPr>
              <a:t>gerar automaticamente o código SQL necessário.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Gotham HTF Book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pt-BR" sz="1600" b="1" dirty="0">
                <a:solidFill>
                  <a:srgbClr val="407DD6"/>
                </a:solidFill>
                <a:latin typeface="Gotham HTF Book" pitchFamily="2" charset="0"/>
              </a:rPr>
              <a:t>Exemplo:</a:t>
            </a:r>
          </a:p>
          <a:p>
            <a:pPr algn="just">
              <a:lnSpc>
                <a:spcPct val="150000"/>
              </a:lnSpc>
            </a:pPr>
            <a:r>
              <a:rPr lang="pt-BR" sz="1600" b="1" dirty="0">
                <a:latin typeface="Gotham HTF Book" pitchFamily="2" charset="0"/>
                <a:cs typeface="Consolas" panose="020B0609020204030204" pitchFamily="49" charset="0"/>
              </a:rPr>
              <a:t>@Tabela(nome=“TAB_ALUNO”)</a:t>
            </a:r>
          </a:p>
          <a:p>
            <a:pPr algn="just">
              <a:lnSpc>
                <a:spcPct val="150000"/>
              </a:lnSpc>
            </a:pPr>
            <a:r>
              <a:rPr lang="pt-BR" sz="1600" dirty="0" err="1">
                <a:latin typeface="Gotham HTF Book" pitchFamily="2" charset="0"/>
                <a:cs typeface="Consolas" panose="020B0609020204030204" pitchFamily="49" charset="0"/>
              </a:rPr>
              <a:t>public</a:t>
            </a:r>
            <a:r>
              <a:rPr lang="pt-BR" sz="1600" dirty="0">
                <a:latin typeface="Gotham HTF Book" pitchFamily="2" charset="0"/>
                <a:cs typeface="Consolas" panose="020B0609020204030204" pitchFamily="49" charset="0"/>
              </a:rPr>
              <a:t> </a:t>
            </a:r>
            <a:r>
              <a:rPr lang="pt-BR" sz="1600" dirty="0" err="1">
                <a:latin typeface="Gotham HTF Book" pitchFamily="2" charset="0"/>
                <a:cs typeface="Consolas" panose="020B0609020204030204" pitchFamily="49" charset="0"/>
              </a:rPr>
              <a:t>class</a:t>
            </a:r>
            <a:r>
              <a:rPr lang="pt-BR" sz="1600" dirty="0">
                <a:latin typeface="Gotham HTF Book" pitchFamily="2" charset="0"/>
                <a:cs typeface="Consolas" panose="020B0609020204030204" pitchFamily="49" charset="0"/>
              </a:rPr>
              <a:t> Aluno { }</a:t>
            </a:r>
          </a:p>
          <a:p>
            <a:pPr algn="just">
              <a:lnSpc>
                <a:spcPct val="150000"/>
              </a:lnSpc>
            </a:pPr>
            <a:endParaRPr lang="pt-BR" sz="1600" dirty="0">
              <a:latin typeface="Gotham HTF Book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pt-BR" sz="1600" dirty="0">
                <a:latin typeface="Gotham HTF Book" pitchFamily="2" charset="0"/>
              </a:rPr>
              <a:t>Irá gerar o </a:t>
            </a:r>
            <a:r>
              <a:rPr lang="pt-BR" sz="1600" b="1" dirty="0">
                <a:latin typeface="Gotham HTF Book" pitchFamily="2" charset="0"/>
              </a:rPr>
              <a:t>SQL</a:t>
            </a:r>
            <a:r>
              <a:rPr lang="pt-BR" sz="1600" dirty="0">
                <a:latin typeface="Gotham HTF Book" pitchFamily="2" charset="0"/>
              </a:rPr>
              <a:t> (impresso no console do eclipse):</a:t>
            </a:r>
          </a:p>
          <a:p>
            <a:pPr algn="just">
              <a:lnSpc>
                <a:spcPct val="150000"/>
              </a:lnSpc>
            </a:pPr>
            <a:r>
              <a:rPr lang="pt-BR" sz="1600" b="1" dirty="0">
                <a:solidFill>
                  <a:schemeClr val="accent2"/>
                </a:solidFill>
                <a:latin typeface="Gotham HTF Book" pitchFamily="2" charset="0"/>
              </a:rPr>
              <a:t>SELECT * FROM TAB_ALUNO</a:t>
            </a:r>
            <a:endParaRPr lang="pt-BR" b="1" u="sng" dirty="0">
              <a:solidFill>
                <a:schemeClr val="accent2"/>
              </a:solidFill>
              <a:latin typeface="Gotham HTF Book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618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97671" y="2515426"/>
            <a:ext cx="4497746" cy="1325563"/>
          </a:xfrm>
        </p:spPr>
        <p:txBody>
          <a:bodyPr>
            <a:normAutofit/>
          </a:bodyPr>
          <a:lstStyle/>
          <a:p>
            <a:r>
              <a:rPr lang="pt-BR" dirty="0" err="1">
                <a:latin typeface="Gotham HTF Book" pitchFamily="2" charset="0"/>
              </a:rPr>
              <a:t>APIs</a:t>
            </a:r>
            <a:r>
              <a:rPr lang="pt-BR" dirty="0">
                <a:latin typeface="Gotham HTF Book" pitchFamily="2" charset="0"/>
              </a:rPr>
              <a:t> DE PERSISTÊNCIA</a:t>
            </a:r>
          </a:p>
        </p:txBody>
      </p:sp>
    </p:spTree>
    <p:extLst>
      <p:ext uri="{BB962C8B-B14F-4D97-AF65-F5344CB8AC3E}">
        <p14:creationId xmlns:p14="http://schemas.microsoft.com/office/powerpoint/2010/main" val="136223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APIs DE PERSISTÊNCIA</a:t>
            </a: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630AA0EE-1F64-224F-9881-CBB2FF467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4421" y="958849"/>
            <a:ext cx="8702566" cy="395128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2000" dirty="0">
                <a:latin typeface="Gotham HTF Book" pitchFamily="2" charset="0"/>
              </a:rPr>
              <a:t>Em um projeto de </a:t>
            </a:r>
            <a:r>
              <a:rPr lang="pt-BR" sz="2000" b="1" dirty="0">
                <a:latin typeface="Gotham HTF Book" pitchFamily="2" charset="0"/>
              </a:rPr>
              <a:t>software real não</a:t>
            </a:r>
            <a:r>
              <a:rPr lang="pt-BR" sz="2000" dirty="0">
                <a:latin typeface="Gotham HTF Book" pitchFamily="2" charset="0"/>
              </a:rPr>
              <a:t> é necessário criar as suas próprias </a:t>
            </a:r>
            <a:r>
              <a:rPr lang="pt-BR" sz="2000" b="1" dirty="0">
                <a:latin typeface="Gotham HTF Book" pitchFamily="2" charset="0"/>
              </a:rPr>
              <a:t>anotações</a:t>
            </a:r>
            <a:r>
              <a:rPr lang="pt-BR" sz="2000" dirty="0">
                <a:latin typeface="Gotham HTF Book" pitchFamily="2" charset="0"/>
              </a:rPr>
              <a:t> para a </a:t>
            </a:r>
            <a:r>
              <a:rPr lang="pt-BR" sz="2000" b="1" dirty="0">
                <a:latin typeface="Gotham HTF Book" pitchFamily="2" charset="0"/>
              </a:rPr>
              <a:t>persistência de objetos</a:t>
            </a:r>
            <a:r>
              <a:rPr lang="pt-BR" sz="20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2000" dirty="0">
                <a:latin typeface="Gotham HTF Book" pitchFamily="2" charset="0"/>
              </a:rPr>
              <a:t>Existem </a:t>
            </a:r>
            <a:r>
              <a:rPr lang="pt-BR" sz="2000" b="1" dirty="0" err="1">
                <a:latin typeface="Gotham HTF Book" pitchFamily="2" charset="0"/>
              </a:rPr>
              <a:t>APIs</a:t>
            </a:r>
            <a:r>
              <a:rPr lang="pt-BR" sz="2000" dirty="0">
                <a:latin typeface="Gotham HTF Book" pitchFamily="2" charset="0"/>
              </a:rPr>
              <a:t> prontas que lidam com o problema;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2000" dirty="0">
                <a:latin typeface="Gotham HTF Book" pitchFamily="2" charset="0"/>
              </a:rPr>
              <a:t>Tais </a:t>
            </a:r>
            <a:r>
              <a:rPr lang="pt-BR" sz="2000" dirty="0" err="1">
                <a:latin typeface="Gotham HTF Book" pitchFamily="2" charset="0"/>
              </a:rPr>
              <a:t>APIs</a:t>
            </a:r>
            <a:r>
              <a:rPr lang="pt-BR" sz="2000" dirty="0">
                <a:latin typeface="Gotham HTF Book" pitchFamily="2" charset="0"/>
              </a:rPr>
              <a:t> são responsáveis, entre outras coisas, pela </a:t>
            </a:r>
            <a:r>
              <a:rPr lang="pt-BR" sz="2000" b="1" dirty="0">
                <a:latin typeface="Gotham HTF Book" pitchFamily="2" charset="0"/>
              </a:rPr>
              <a:t>transformação dos objeto em declarações SQL </a:t>
            </a:r>
            <a:r>
              <a:rPr lang="pt-BR" sz="2000" dirty="0">
                <a:latin typeface="Gotham HTF Book" pitchFamily="2" charset="0"/>
              </a:rPr>
              <a:t>(</a:t>
            </a:r>
            <a:r>
              <a:rPr lang="pt-BR" sz="2000" b="1" dirty="0">
                <a:latin typeface="Gotham HTF Book" pitchFamily="2" charset="0"/>
              </a:rPr>
              <a:t>INSERT, UPDATE, DELETE, SELECT, ...</a:t>
            </a:r>
            <a:r>
              <a:rPr lang="pt-BR" sz="2000" dirty="0">
                <a:latin typeface="Gotham HTF Book" pitchFamily="2" charset="0"/>
              </a:rPr>
              <a:t>).</a:t>
            </a:r>
          </a:p>
          <a:p>
            <a:pPr marL="0" indent="0">
              <a:lnSpc>
                <a:spcPct val="150000"/>
              </a:lnSpc>
              <a:buNone/>
            </a:pPr>
            <a:endParaRPr lang="pt-BR" sz="2000" dirty="0">
              <a:latin typeface="Gotham HTF Book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D0AE5E3-6886-C848-96F5-68A80EBF7A87}"/>
              </a:ext>
            </a:extLst>
          </p:cNvPr>
          <p:cNvSpPr/>
          <p:nvPr/>
        </p:nvSpPr>
        <p:spPr>
          <a:xfrm>
            <a:off x="257013" y="4329594"/>
            <a:ext cx="2438400" cy="13558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Gotham HTF Book" pitchFamily="2" charset="0"/>
              </a:rPr>
              <a:t>Objeto Anotado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C9F825-76EE-4E45-B8CB-BC3688296655}"/>
              </a:ext>
            </a:extLst>
          </p:cNvPr>
          <p:cNvSpPr/>
          <p:nvPr/>
        </p:nvSpPr>
        <p:spPr>
          <a:xfrm>
            <a:off x="3414702" y="4329594"/>
            <a:ext cx="2438400" cy="13558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Gotham HTF Book" pitchFamily="2" charset="0"/>
              </a:rPr>
              <a:t>API de Persistência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912DF8-8757-A447-93FA-5910F3D66A81}"/>
              </a:ext>
            </a:extLst>
          </p:cNvPr>
          <p:cNvSpPr/>
          <p:nvPr/>
        </p:nvSpPr>
        <p:spPr>
          <a:xfrm>
            <a:off x="6521179" y="4329596"/>
            <a:ext cx="2438400" cy="13558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Gotham HTF Book" pitchFamily="2" charset="0"/>
              </a:rPr>
              <a:t>SQL:</a:t>
            </a:r>
          </a:p>
          <a:p>
            <a:pPr algn="ctr"/>
            <a:r>
              <a:rPr lang="pt-BR" b="1" dirty="0">
                <a:latin typeface="Gotham HTF Book" pitchFamily="2" charset="0"/>
              </a:rPr>
              <a:t>INSERT, UPDATE,</a:t>
            </a:r>
          </a:p>
          <a:p>
            <a:pPr algn="ctr"/>
            <a:r>
              <a:rPr lang="pt-BR" b="1" dirty="0">
                <a:latin typeface="Gotham HTF Book" pitchFamily="2" charset="0"/>
              </a:rPr>
              <a:t>SELECT, ...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18ACC54-EC23-4545-8DD0-E425B2A739C6}"/>
              </a:ext>
            </a:extLst>
          </p:cNvPr>
          <p:cNvSpPr/>
          <p:nvPr/>
        </p:nvSpPr>
        <p:spPr>
          <a:xfrm>
            <a:off x="2839595" y="4739497"/>
            <a:ext cx="430924" cy="5360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DF260CE-D803-7743-A8A2-C2D3D6658E13}"/>
              </a:ext>
            </a:extLst>
          </p:cNvPr>
          <p:cNvSpPr/>
          <p:nvPr/>
        </p:nvSpPr>
        <p:spPr>
          <a:xfrm>
            <a:off x="5997285" y="4739497"/>
            <a:ext cx="430924" cy="5360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7171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FRAMEWORKS DE ORM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539CA47-1A7C-6A4D-9C08-32727D0AE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8780" y="677807"/>
            <a:ext cx="8651353" cy="395128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1800" b="1" dirty="0" err="1">
                <a:latin typeface="Gotham HTF Book" pitchFamily="2" charset="0"/>
              </a:rPr>
              <a:t>Object</a:t>
            </a:r>
            <a:r>
              <a:rPr lang="pt-BR" sz="1800" b="1" dirty="0">
                <a:latin typeface="Gotham HTF Book" pitchFamily="2" charset="0"/>
              </a:rPr>
              <a:t> </a:t>
            </a:r>
            <a:r>
              <a:rPr lang="pt-BR" sz="1800" b="1" dirty="0" err="1">
                <a:latin typeface="Gotham HTF Book" pitchFamily="2" charset="0"/>
              </a:rPr>
              <a:t>Relational</a:t>
            </a:r>
            <a:r>
              <a:rPr lang="pt-BR" sz="1800" b="1" dirty="0">
                <a:latin typeface="Gotham HTF Book" pitchFamily="2" charset="0"/>
              </a:rPr>
              <a:t> </a:t>
            </a:r>
            <a:r>
              <a:rPr lang="pt-BR" sz="1800" b="1" dirty="0" err="1">
                <a:latin typeface="Gotham HTF Book" pitchFamily="2" charset="0"/>
              </a:rPr>
              <a:t>Mapper</a:t>
            </a:r>
            <a:r>
              <a:rPr lang="pt-BR" sz="1800" b="1" dirty="0">
                <a:latin typeface="Gotham HTF Book" pitchFamily="2" charset="0"/>
              </a:rPr>
              <a:t> (ORM) ou Mapeamento objeto relacional </a:t>
            </a:r>
            <a:r>
              <a:rPr lang="pt-BR" sz="1800" dirty="0">
                <a:latin typeface="Gotham HTF Book" pitchFamily="2" charset="0"/>
              </a:rPr>
              <a:t>são </a:t>
            </a:r>
            <a:r>
              <a:rPr lang="pt-BR" sz="1800" b="1" dirty="0">
                <a:latin typeface="Gotham HTF Book" pitchFamily="2" charset="0"/>
              </a:rPr>
              <a:t>frameworks</a:t>
            </a:r>
            <a:r>
              <a:rPr lang="pt-BR" sz="1800" dirty="0">
                <a:latin typeface="Gotham HTF Book" pitchFamily="2" charset="0"/>
              </a:rPr>
              <a:t> que permitem que </a:t>
            </a:r>
            <a:r>
              <a:rPr lang="pt-BR" sz="1800" b="1" dirty="0">
                <a:latin typeface="Gotham HTF Book" pitchFamily="2" charset="0"/>
              </a:rPr>
              <a:t>os objetos sejam mapeados </a:t>
            </a:r>
            <a:r>
              <a:rPr lang="pt-BR" sz="1800" dirty="0">
                <a:latin typeface="Gotham HTF Book" pitchFamily="2" charset="0"/>
              </a:rPr>
              <a:t>para o </a:t>
            </a:r>
            <a:r>
              <a:rPr lang="pt-BR" sz="1800" b="1" dirty="0">
                <a:latin typeface="Gotham HTF Book" pitchFamily="2" charset="0"/>
              </a:rPr>
              <a:t>modelo relacional </a:t>
            </a:r>
            <a:r>
              <a:rPr lang="pt-BR" sz="1800" dirty="0">
                <a:latin typeface="Gotham HTF Book" pitchFamily="2" charset="0"/>
              </a:rPr>
              <a:t>dos bancos de dados;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Gotham HTF Book" pitchFamily="2" charset="0"/>
              </a:rPr>
              <a:t>O </a:t>
            </a:r>
            <a:r>
              <a:rPr lang="pt-BR" sz="1800" b="1" dirty="0">
                <a:latin typeface="Gotham HTF Book" pitchFamily="2" charset="0"/>
              </a:rPr>
              <a:t>ORM</a:t>
            </a:r>
            <a:r>
              <a:rPr lang="pt-BR" sz="1800" dirty="0">
                <a:latin typeface="Gotham HTF Book" pitchFamily="2" charset="0"/>
              </a:rPr>
              <a:t> possui </a:t>
            </a:r>
            <a:r>
              <a:rPr lang="pt-BR" sz="1800" b="1" dirty="0">
                <a:latin typeface="Gotham HTF Book" pitchFamily="2" charset="0"/>
              </a:rPr>
              <a:t>métodos básicos </a:t>
            </a:r>
            <a:r>
              <a:rPr lang="pt-BR" sz="1800" dirty="0">
                <a:latin typeface="Gotham HTF Book" pitchFamily="2" charset="0"/>
              </a:rPr>
              <a:t>que realizam a interação entre a </a:t>
            </a:r>
            <a:r>
              <a:rPr lang="pt-BR" sz="1800" b="1" dirty="0">
                <a:latin typeface="Gotham HTF Book" pitchFamily="2" charset="0"/>
              </a:rPr>
              <a:t>aplicação e o banco de dados</a:t>
            </a:r>
            <a:r>
              <a:rPr lang="pt-BR" sz="1800" dirty="0">
                <a:latin typeface="Gotham HTF Book" pitchFamily="2" charset="0"/>
              </a:rPr>
              <a:t>, se responsabilizando por tarefas como o </a:t>
            </a:r>
            <a:r>
              <a:rPr lang="pt-BR" sz="1800" b="1" dirty="0">
                <a:latin typeface="Gotham HTF Book" pitchFamily="2" charset="0"/>
              </a:rPr>
              <a:t>CRUD</a:t>
            </a:r>
            <a:r>
              <a:rPr lang="pt-BR" sz="1800" dirty="0">
                <a:latin typeface="Gotham HTF Book" pitchFamily="2" charset="0"/>
              </a:rPr>
              <a:t>, dessa forma, o desenvolvedor não precisa se preocupar com os </a:t>
            </a:r>
            <a:r>
              <a:rPr lang="pt-BR" sz="1800" b="1" dirty="0">
                <a:latin typeface="Gotham HTF Book" pitchFamily="2" charset="0"/>
              </a:rPr>
              <a:t>comandos SQL</a:t>
            </a:r>
            <a:r>
              <a:rPr lang="pt-BR" sz="18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b="1" dirty="0">
                <a:latin typeface="Gotham HTF Book" pitchFamily="2" charset="0"/>
              </a:rPr>
              <a:t>ORM</a:t>
            </a:r>
            <a:r>
              <a:rPr lang="pt-BR" sz="1800" dirty="0">
                <a:latin typeface="Gotham HTF Book" pitchFamily="2" charset="0"/>
              </a:rPr>
              <a:t> </a:t>
            </a:r>
            <a:r>
              <a:rPr lang="pt-BR" sz="1800" b="1" dirty="0">
                <a:latin typeface="Gotham HTF Book" pitchFamily="2" charset="0"/>
              </a:rPr>
              <a:t>não</a:t>
            </a:r>
            <a:r>
              <a:rPr lang="pt-BR" sz="1800" dirty="0">
                <a:latin typeface="Gotham HTF Book" pitchFamily="2" charset="0"/>
              </a:rPr>
              <a:t> é exclusivo da </a:t>
            </a:r>
            <a:r>
              <a:rPr lang="pt-BR" sz="1800" b="1" dirty="0">
                <a:latin typeface="Gotham HTF Book" pitchFamily="2" charset="0"/>
              </a:rPr>
              <a:t>linguagem Java</a:t>
            </a:r>
            <a:r>
              <a:rPr lang="pt-BR" sz="1800" dirty="0">
                <a:latin typeface="Gotham HTF Book" pitchFamily="2" charset="0"/>
              </a:rPr>
              <a:t>, está presente em diversas linguagens de programação, como por exemplo: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800" b="1" dirty="0">
                <a:solidFill>
                  <a:srgbClr val="407DD6"/>
                </a:solidFill>
                <a:latin typeface="Gotham HTF Book" pitchFamily="2" charset="0"/>
              </a:rPr>
              <a:t>Java</a:t>
            </a:r>
            <a:r>
              <a:rPr lang="pt-BR" sz="1800" dirty="0">
                <a:latin typeface="Gotham HTF Book" pitchFamily="2" charset="0"/>
              </a:rPr>
              <a:t> : JPA, </a:t>
            </a:r>
            <a:r>
              <a:rPr lang="pt-BR" sz="1800" dirty="0" err="1">
                <a:latin typeface="Gotham HTF Book" pitchFamily="2" charset="0"/>
              </a:rPr>
              <a:t>Hibernate</a:t>
            </a:r>
            <a:r>
              <a:rPr lang="pt-BR" sz="1800" dirty="0">
                <a:latin typeface="Gotham HTF Book" pitchFamily="2" charset="0"/>
              </a:rPr>
              <a:t>, Spring Data;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800" b="1" dirty="0">
                <a:solidFill>
                  <a:srgbClr val="407DD6"/>
                </a:solidFill>
                <a:latin typeface="Gotham HTF Book" pitchFamily="2" charset="0"/>
              </a:rPr>
              <a:t>.NET</a:t>
            </a:r>
            <a:r>
              <a:rPr lang="pt-BR" sz="1800" dirty="0">
                <a:latin typeface="Gotham HTF Book" pitchFamily="2" charset="0"/>
              </a:rPr>
              <a:t>: </a:t>
            </a:r>
            <a:r>
              <a:rPr lang="pt-BR" sz="1800" dirty="0" err="1">
                <a:latin typeface="Gotham HTF Book" pitchFamily="2" charset="0"/>
              </a:rPr>
              <a:t>NHibernate</a:t>
            </a:r>
            <a:r>
              <a:rPr lang="pt-BR" sz="1800" dirty="0">
                <a:latin typeface="Gotham HTF Book" pitchFamily="2" charset="0"/>
              </a:rPr>
              <a:t>, </a:t>
            </a:r>
            <a:r>
              <a:rPr lang="pt-BR" sz="1800" dirty="0" err="1">
                <a:latin typeface="Gotham HTF Book" pitchFamily="2" charset="0"/>
              </a:rPr>
              <a:t>Entity</a:t>
            </a:r>
            <a:r>
              <a:rPr lang="pt-BR" sz="1800" dirty="0">
                <a:latin typeface="Gotham HTF Book" pitchFamily="2" charset="0"/>
              </a:rPr>
              <a:t> Framework, </a:t>
            </a:r>
            <a:r>
              <a:rPr lang="pt-BR" sz="1800" dirty="0" err="1">
                <a:latin typeface="Gotham HTF Book" pitchFamily="2" charset="0"/>
              </a:rPr>
              <a:t>Dapper</a:t>
            </a:r>
            <a:r>
              <a:rPr lang="pt-BR" sz="1800" dirty="0">
                <a:latin typeface="Gotham HTF Book" pitchFamily="2" charset="0"/>
              </a:rPr>
              <a:t>;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800" b="1" dirty="0">
                <a:solidFill>
                  <a:srgbClr val="407DD6"/>
                </a:solidFill>
                <a:latin typeface="Gotham HTF Book" pitchFamily="2" charset="0"/>
              </a:rPr>
              <a:t>PHP</a:t>
            </a:r>
            <a:r>
              <a:rPr lang="pt-BR" sz="1800" dirty="0">
                <a:latin typeface="Gotham HTF Book" pitchFamily="2" charset="0"/>
              </a:rPr>
              <a:t>: </a:t>
            </a:r>
            <a:r>
              <a:rPr lang="pt-BR" sz="1800" dirty="0" err="1">
                <a:latin typeface="Gotham HTF Book" pitchFamily="2" charset="0"/>
              </a:rPr>
              <a:t>Doctrine</a:t>
            </a:r>
            <a:r>
              <a:rPr lang="pt-BR" sz="1800" dirty="0">
                <a:latin typeface="Gotham HTF Book" pitchFamily="2" charset="0"/>
              </a:rPr>
              <a:t> 2, </a:t>
            </a:r>
            <a:r>
              <a:rPr lang="pt-BR" sz="1800" dirty="0" err="1">
                <a:latin typeface="Gotham HTF Book" pitchFamily="2" charset="0"/>
              </a:rPr>
              <a:t>ReadBeanPHP</a:t>
            </a:r>
            <a:r>
              <a:rPr lang="pt-BR" sz="1800" dirty="0">
                <a:latin typeface="Gotham HTF Book" pitchFamily="2" charset="0"/>
              </a:rPr>
              <a:t>, </a:t>
            </a:r>
            <a:r>
              <a:rPr lang="pt-BR" sz="1800" dirty="0" err="1">
                <a:latin typeface="Gotham HTF Book" pitchFamily="2" charset="0"/>
              </a:rPr>
              <a:t>EloquentORM</a:t>
            </a:r>
            <a:r>
              <a:rPr lang="pt-BR" sz="1800" dirty="0">
                <a:latin typeface="Gotham HTF Book" pitchFamily="2" charset="0"/>
              </a:rPr>
              <a:t>;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800" b="1" dirty="0" err="1">
                <a:solidFill>
                  <a:srgbClr val="407DD6"/>
                </a:solidFill>
                <a:latin typeface="Gotham HTF Book" pitchFamily="2" charset="0"/>
              </a:rPr>
              <a:t>Phyton</a:t>
            </a:r>
            <a:r>
              <a:rPr lang="pt-BR" sz="1800" dirty="0">
                <a:latin typeface="Gotham HTF Book" pitchFamily="2" charset="0"/>
              </a:rPr>
              <a:t> : </a:t>
            </a:r>
            <a:r>
              <a:rPr lang="pt-BR" sz="1800" dirty="0" err="1">
                <a:latin typeface="Gotham HTF Book" pitchFamily="2" charset="0"/>
              </a:rPr>
              <a:t>Django</a:t>
            </a:r>
            <a:r>
              <a:rPr lang="pt-BR" sz="1800" dirty="0">
                <a:latin typeface="Gotham HTF Book" pitchFamily="2" charset="0"/>
              </a:rPr>
              <a:t>, </a:t>
            </a:r>
            <a:r>
              <a:rPr lang="pt-BR" sz="1800" dirty="0" err="1">
                <a:latin typeface="Gotham HTF Book" pitchFamily="2" charset="0"/>
              </a:rPr>
              <a:t>SQLAlchemyl</a:t>
            </a:r>
            <a:r>
              <a:rPr lang="pt-BR" sz="1800" dirty="0">
                <a:latin typeface="Gotham HTF Book" pitchFamily="2" charset="0"/>
              </a:rPr>
              <a:t>;</a:t>
            </a:r>
          </a:p>
          <a:p>
            <a:pPr marL="0" indent="0">
              <a:buNone/>
            </a:pPr>
            <a:endParaRPr lang="pt-BR" sz="1800" dirty="0">
              <a:latin typeface="Gotham HTF Book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678F97-AC34-6443-BD48-B5C71179E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439" y="5608613"/>
            <a:ext cx="974846" cy="9748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46FEEB-D5B9-8A43-AC5D-930E6746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694" y="4308221"/>
            <a:ext cx="916972" cy="916972"/>
          </a:xfrm>
          <a:prstGeom prst="rect">
            <a:avLst/>
          </a:prstGeom>
        </p:spPr>
      </p:pic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913A466C-6F9E-BC44-A526-7C43F1CA97EF}"/>
              </a:ext>
            </a:extLst>
          </p:cNvPr>
          <p:cNvSpPr/>
          <p:nvPr/>
        </p:nvSpPr>
        <p:spPr>
          <a:xfrm rot="18986575">
            <a:off x="7411027" y="5184533"/>
            <a:ext cx="618516" cy="24465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604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7378" y="2610379"/>
            <a:ext cx="820929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Gotham HTF Book" pitchFamily="2" charset="0"/>
              </a:rPr>
              <a:t>ENTERPRISE APPLICATION DEVELOPMENT</a:t>
            </a:r>
          </a:p>
          <a:p>
            <a:r>
              <a:rPr lang="pt-BR" sz="2400" dirty="0">
                <a:latin typeface="Gotham HTF Book" pitchFamily="2" charset="0"/>
              </a:rPr>
              <a:t>Prof. Me. Thiago T. I. Yamamoto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5794" y="4667317"/>
            <a:ext cx="3526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20000"/>
                </a:solidFill>
                <a:latin typeface="Gotham HTF Book" pitchFamily="2" charset="0"/>
              </a:rPr>
              <a:t>#02 – JPA INTRODUÇÃO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16590" y="4521160"/>
            <a:ext cx="3910819" cy="692425"/>
          </a:xfrm>
          <a:prstGeom prst="rect">
            <a:avLst/>
          </a:prstGeom>
          <a:noFill/>
          <a:ln>
            <a:solidFill>
              <a:srgbClr val="0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8144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JPA – JAVA PERSISTENCE API</a:t>
            </a: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4ACAA3F5-E8CF-7949-B43A-DB32B05E2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1930" y="831528"/>
            <a:ext cx="8585331" cy="395128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>
                <a:latin typeface="Gotham HTF Book" pitchFamily="2" charset="0"/>
              </a:rPr>
              <a:t>JPA</a:t>
            </a:r>
            <a:r>
              <a:rPr lang="pt-BR" sz="2000" dirty="0">
                <a:latin typeface="Gotham HTF Book" pitchFamily="2" charset="0"/>
              </a:rPr>
              <a:t> define uma interface comum para </a:t>
            </a:r>
            <a:r>
              <a:rPr lang="pt-BR" sz="2000" b="1" dirty="0">
                <a:latin typeface="Gotham HTF Book" pitchFamily="2" charset="0"/>
              </a:rPr>
              <a:t>persistência</a:t>
            </a:r>
            <a:r>
              <a:rPr lang="pt-BR" sz="2000" dirty="0">
                <a:latin typeface="Gotham HTF Book" pitchFamily="2" charset="0"/>
              </a:rPr>
              <a:t> </a:t>
            </a:r>
            <a:r>
              <a:rPr lang="pt-BR" sz="2000" b="1" dirty="0">
                <a:latin typeface="Gotham HTF Book" pitchFamily="2" charset="0"/>
              </a:rPr>
              <a:t>de dados </a:t>
            </a:r>
            <a:r>
              <a:rPr lang="pt-BR" sz="2000" dirty="0">
                <a:latin typeface="Gotham HTF Book" pitchFamily="2" charset="0"/>
              </a:rPr>
              <a:t>do </a:t>
            </a:r>
            <a:r>
              <a:rPr lang="pt-BR" sz="2000" b="1" dirty="0">
                <a:latin typeface="Gotham HTF Book" pitchFamily="2" charset="0"/>
              </a:rPr>
              <a:t>Java EE</a:t>
            </a:r>
            <a:r>
              <a:rPr lang="pt-BR" sz="20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Oferece uma </a:t>
            </a:r>
            <a:r>
              <a:rPr lang="pt-BR" sz="2000" b="1" dirty="0">
                <a:latin typeface="Gotham HTF Book" pitchFamily="2" charset="0"/>
              </a:rPr>
              <a:t>especificação</a:t>
            </a:r>
            <a:r>
              <a:rPr lang="pt-BR" sz="2000" dirty="0">
                <a:latin typeface="Gotham HTF Book" pitchFamily="2" charset="0"/>
              </a:rPr>
              <a:t> padrão para </a:t>
            </a:r>
            <a:r>
              <a:rPr lang="pt-BR" sz="2000" b="1" dirty="0">
                <a:latin typeface="Gotham HTF Book" pitchFamily="2" charset="0"/>
              </a:rPr>
              <a:t>mapeamento objeto-relacional</a:t>
            </a:r>
            <a:r>
              <a:rPr lang="pt-BR" sz="2000" dirty="0">
                <a:latin typeface="Gotham HTF Book" pitchFamily="2" charset="0"/>
              </a:rPr>
              <a:t> para objetos Java simples, através de </a:t>
            </a:r>
            <a:r>
              <a:rPr lang="pt-BR" sz="2000" b="1" dirty="0">
                <a:latin typeface="Gotham HTF Book" pitchFamily="2" charset="0"/>
              </a:rPr>
              <a:t>anotações</a:t>
            </a:r>
            <a:r>
              <a:rPr lang="pt-BR" sz="20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Pode ser utilizado de forma </a:t>
            </a:r>
            <a:r>
              <a:rPr lang="pt-BR" sz="2000" i="1" dirty="0" err="1">
                <a:latin typeface="Gotham HTF Book" pitchFamily="2" charset="0"/>
              </a:rPr>
              <a:t>standalone</a:t>
            </a:r>
            <a:r>
              <a:rPr lang="pt-BR" sz="2000" dirty="0">
                <a:latin typeface="Gotham HTF Book" pitchFamily="2" charset="0"/>
              </a:rPr>
              <a:t>, com </a:t>
            </a:r>
            <a:r>
              <a:rPr lang="pt-BR" sz="2000" b="1" dirty="0">
                <a:latin typeface="Gotham HTF Book" pitchFamily="2" charset="0"/>
              </a:rPr>
              <a:t>Java SE</a:t>
            </a:r>
            <a:r>
              <a:rPr lang="pt-BR" sz="2000" dirty="0">
                <a:latin typeface="Gotham HTF Book" pitchFamily="2" charset="0"/>
              </a:rPr>
              <a:t>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000" dirty="0">
                <a:latin typeface="Gotham HTF Book" pitchFamily="2" charset="0"/>
              </a:rPr>
              <a:t> 	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Exemplos de implementações: </a:t>
            </a:r>
          </a:p>
          <a:p>
            <a:pPr lvl="1" algn="just">
              <a:lnSpc>
                <a:spcPct val="150000"/>
              </a:lnSpc>
            </a:pPr>
            <a:r>
              <a:rPr lang="pt-BR" sz="2000" dirty="0" err="1">
                <a:latin typeface="Gotham HTF Book" pitchFamily="2" charset="0"/>
              </a:rPr>
              <a:t>Hibernate</a:t>
            </a:r>
            <a:r>
              <a:rPr lang="pt-BR" sz="2000" dirty="0">
                <a:latin typeface="Gotham HTF Book" pitchFamily="2" charset="0"/>
              </a:rPr>
              <a:t> </a:t>
            </a:r>
          </a:p>
          <a:p>
            <a:pPr lvl="2" algn="just">
              <a:lnSpc>
                <a:spcPct val="150000"/>
              </a:lnSpc>
            </a:pPr>
            <a:r>
              <a:rPr lang="pt-BR" sz="1400" dirty="0">
                <a:latin typeface="Gotham HTF Book" pitchFamily="2" charset="0"/>
                <a:hlinkClick r:id="rId2"/>
              </a:rPr>
              <a:t>http://www.hibernate.org/</a:t>
            </a:r>
            <a:endParaRPr lang="pt-BR" sz="1400" dirty="0">
              <a:latin typeface="Gotham HTF Book" pitchFamily="2" charset="0"/>
            </a:endParaRPr>
          </a:p>
          <a:p>
            <a:pPr lvl="1" algn="just">
              <a:lnSpc>
                <a:spcPct val="150000"/>
              </a:lnSpc>
            </a:pPr>
            <a:r>
              <a:rPr lang="pt-BR" sz="2000" dirty="0" err="1">
                <a:latin typeface="Gotham HTF Book" pitchFamily="2" charset="0"/>
              </a:rPr>
              <a:t>Toplink</a:t>
            </a:r>
            <a:endParaRPr lang="pt-BR" sz="2000" dirty="0">
              <a:latin typeface="Gotham HTF Book" pitchFamily="2" charset="0"/>
            </a:endParaRPr>
          </a:p>
          <a:p>
            <a:pPr lvl="2" algn="just">
              <a:lnSpc>
                <a:spcPct val="150000"/>
              </a:lnSpc>
            </a:pPr>
            <a:r>
              <a:rPr lang="pt-BR" sz="1400" dirty="0">
                <a:latin typeface="Gotham HTF Book" pitchFamily="2" charset="0"/>
                <a:hlinkClick r:id="rId3"/>
              </a:rPr>
              <a:t>https://</a:t>
            </a:r>
            <a:r>
              <a:rPr lang="pt-BR" sz="1400" dirty="0" err="1">
                <a:latin typeface="Gotham HTF Book" pitchFamily="2" charset="0"/>
                <a:hlinkClick r:id="rId3"/>
              </a:rPr>
              <a:t>www.oracle.com</a:t>
            </a:r>
            <a:r>
              <a:rPr lang="pt-BR" sz="1400" dirty="0">
                <a:latin typeface="Gotham HTF Book" pitchFamily="2" charset="0"/>
                <a:hlinkClick r:id="rId3"/>
              </a:rPr>
              <a:t>/</a:t>
            </a:r>
            <a:r>
              <a:rPr lang="pt-BR" sz="1400" dirty="0" err="1">
                <a:latin typeface="Gotham HTF Book" pitchFamily="2" charset="0"/>
                <a:hlinkClick r:id="rId3"/>
              </a:rPr>
              <a:t>technetwork</a:t>
            </a:r>
            <a:r>
              <a:rPr lang="pt-BR" sz="1400" dirty="0">
                <a:latin typeface="Gotham HTF Book" pitchFamily="2" charset="0"/>
                <a:hlinkClick r:id="rId3"/>
              </a:rPr>
              <a:t>/middleware/</a:t>
            </a:r>
            <a:r>
              <a:rPr lang="pt-BR" sz="1400" dirty="0" err="1">
                <a:latin typeface="Gotham HTF Book" pitchFamily="2" charset="0"/>
                <a:hlinkClick r:id="rId3"/>
              </a:rPr>
              <a:t>toplink</a:t>
            </a:r>
            <a:r>
              <a:rPr lang="pt-BR" sz="1400" dirty="0">
                <a:latin typeface="Gotham HTF Book" pitchFamily="2" charset="0"/>
                <a:hlinkClick r:id="rId3"/>
              </a:rPr>
              <a:t>/overview/</a:t>
            </a:r>
            <a:r>
              <a:rPr lang="pt-BR" sz="1400" dirty="0" err="1">
                <a:latin typeface="Gotham HTF Book" pitchFamily="2" charset="0"/>
                <a:hlinkClick r:id="rId3"/>
              </a:rPr>
              <a:t>index.html</a:t>
            </a:r>
            <a:endParaRPr lang="pt-BR" sz="2000" dirty="0">
              <a:latin typeface="Gotham HTF Book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ADA5D1-FA24-5848-BFE5-493C4DA35AF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74226" y="3734558"/>
            <a:ext cx="2225802" cy="496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C53EA63-35FB-1D41-892E-CE1D02115A0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499123" y="4445934"/>
            <a:ext cx="3104639" cy="1103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2769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JPA – ONDE USAR?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5D92795-4485-5A46-83C9-94BD95B7D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390" y="3125085"/>
            <a:ext cx="5314669" cy="340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CB0DCA38-39F5-584E-872D-D543EFA2A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1930" y="831528"/>
            <a:ext cx="8585331" cy="395128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É possível </a:t>
            </a:r>
            <a:r>
              <a:rPr lang="pt-BR" sz="2000" b="1" dirty="0">
                <a:latin typeface="Gotham HTF Book" pitchFamily="2" charset="0"/>
              </a:rPr>
              <a:t>utilizar o JPA </a:t>
            </a:r>
            <a:r>
              <a:rPr lang="pt-BR" sz="2000" dirty="0">
                <a:latin typeface="Gotham HTF Book" pitchFamily="2" charset="0"/>
              </a:rPr>
              <a:t>em todos os </a:t>
            </a:r>
            <a:r>
              <a:rPr lang="pt-BR" sz="2000" b="1" dirty="0">
                <a:latin typeface="Gotham HTF Book" pitchFamily="2" charset="0"/>
              </a:rPr>
              <a:t>projetos Java, </a:t>
            </a:r>
            <a:r>
              <a:rPr lang="pt-BR" sz="2000" dirty="0">
                <a:latin typeface="Gotham HTF Book" pitchFamily="2" charset="0"/>
              </a:rPr>
              <a:t>em conjunto com outros </a:t>
            </a:r>
            <a:r>
              <a:rPr lang="pt-BR" sz="2000" b="1" dirty="0">
                <a:latin typeface="Gotham HTF Book" pitchFamily="2" charset="0"/>
              </a:rPr>
              <a:t>frameworks Java</a:t>
            </a:r>
            <a:r>
              <a:rPr lang="pt-BR" sz="2000" dirty="0">
                <a:latin typeface="Gotham HTF Book" pitchFamily="2" charset="0"/>
              </a:rPr>
              <a:t>, do </a:t>
            </a:r>
            <a:r>
              <a:rPr lang="pt-BR" sz="2000" b="1" dirty="0">
                <a:latin typeface="Gotham HTF Book" pitchFamily="2" charset="0"/>
              </a:rPr>
              <a:t>Java EE </a:t>
            </a:r>
            <a:r>
              <a:rPr lang="pt-BR" sz="2000" dirty="0">
                <a:latin typeface="Gotham HTF Book" pitchFamily="2" charset="0"/>
              </a:rPr>
              <a:t>ou </a:t>
            </a:r>
            <a:r>
              <a:rPr lang="pt-BR" sz="2000" b="1" dirty="0">
                <a:latin typeface="Gotham HTF Book" pitchFamily="2" charset="0"/>
              </a:rPr>
              <a:t>não</a:t>
            </a:r>
            <a:r>
              <a:rPr lang="pt-BR" sz="20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Dessa forma, o </a:t>
            </a:r>
            <a:r>
              <a:rPr lang="pt-BR" sz="2000" b="1" dirty="0">
                <a:latin typeface="Gotham HTF Book" pitchFamily="2" charset="0"/>
              </a:rPr>
              <a:t>JPA</a:t>
            </a:r>
            <a:r>
              <a:rPr lang="pt-BR" sz="2000" dirty="0">
                <a:latin typeface="Gotham HTF Book" pitchFamily="2" charset="0"/>
              </a:rPr>
              <a:t> se encaixa em </a:t>
            </a:r>
            <a:r>
              <a:rPr lang="pt-BR" sz="2000" b="1" dirty="0">
                <a:latin typeface="Gotham HTF Book" pitchFamily="2" charset="0"/>
              </a:rPr>
              <a:t>projetos web </a:t>
            </a:r>
            <a:r>
              <a:rPr lang="pt-BR" sz="2000" dirty="0">
                <a:latin typeface="Gotham HTF Book" pitchFamily="2" charset="0"/>
              </a:rPr>
              <a:t>com JSP, </a:t>
            </a:r>
            <a:r>
              <a:rPr lang="pt-BR" sz="2000" dirty="0" err="1">
                <a:latin typeface="Gotham HTF Book" pitchFamily="2" charset="0"/>
              </a:rPr>
              <a:t>Servlets</a:t>
            </a:r>
            <a:r>
              <a:rPr lang="pt-BR" sz="2000" dirty="0">
                <a:latin typeface="Gotham HTF Book" pitchFamily="2" charset="0"/>
              </a:rPr>
              <a:t>, JSF, Spring MVC.. É utilizado também em projetos Desktop, Console e etc..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B9CB69-6644-3D43-ABA5-84D36C2E3B9D}"/>
              </a:ext>
            </a:extLst>
          </p:cNvPr>
          <p:cNvSpPr/>
          <p:nvPr/>
        </p:nvSpPr>
        <p:spPr>
          <a:xfrm>
            <a:off x="5278051" y="3429000"/>
            <a:ext cx="1944548" cy="784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solidFill>
                  <a:schemeClr val="accent6"/>
                </a:solidFill>
                <a:latin typeface="Gotham HTF Book" pitchFamily="2" charset="0"/>
              </a:rPr>
              <a:t>Application</a:t>
            </a:r>
            <a:r>
              <a:rPr lang="pt-BR" b="1" dirty="0">
                <a:solidFill>
                  <a:schemeClr val="accent6"/>
                </a:solidFill>
                <a:latin typeface="Gotham HTF Book" pitchFamily="2" charset="0"/>
              </a:rPr>
              <a:t> Server Java EE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47488F-1567-624D-9497-68B2847D9AF1}"/>
              </a:ext>
            </a:extLst>
          </p:cNvPr>
          <p:cNvSpPr/>
          <p:nvPr/>
        </p:nvSpPr>
        <p:spPr>
          <a:xfrm>
            <a:off x="1949390" y="3429000"/>
            <a:ext cx="1777659" cy="784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accent6"/>
                </a:solidFill>
                <a:latin typeface="Gotham HTF Book" pitchFamily="2" charset="0"/>
              </a:rPr>
              <a:t>Java SE</a:t>
            </a:r>
          </a:p>
        </p:txBody>
      </p:sp>
    </p:spTree>
    <p:extLst>
      <p:ext uri="{BB962C8B-B14F-4D97-AF65-F5344CB8AC3E}">
        <p14:creationId xmlns:p14="http://schemas.microsoft.com/office/powerpoint/2010/main" val="2047115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AF57-919F-1A47-ABB5-7F336B478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128" y="2766218"/>
            <a:ext cx="4695704" cy="1325563"/>
          </a:xfrm>
        </p:spPr>
        <p:txBody>
          <a:bodyPr>
            <a:normAutofit fontScale="90000"/>
          </a:bodyPr>
          <a:lstStyle/>
          <a:p>
            <a:r>
              <a:rPr lang="pt-BR" dirty="0">
                <a:latin typeface="Gotham HTF Book" pitchFamily="2" charset="0"/>
              </a:rPr>
              <a:t> CRIANDO UM PROJETO JAVA COM JPA</a:t>
            </a:r>
          </a:p>
        </p:txBody>
      </p:sp>
    </p:spTree>
    <p:extLst>
      <p:ext uri="{BB962C8B-B14F-4D97-AF65-F5344CB8AC3E}">
        <p14:creationId xmlns:p14="http://schemas.microsoft.com/office/powerpoint/2010/main" val="1104937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0616161D-3151-4865-BB4F-292AE6915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47" y="1662440"/>
            <a:ext cx="5915025" cy="2276475"/>
          </a:xfrm>
          <a:prstGeom prst="rect">
            <a:avLst/>
          </a:prstGeom>
        </p:spPr>
      </p:pic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CRIANDO O PROJETO </a:t>
            </a:r>
          </a:p>
        </p:txBody>
      </p:sp>
      <p:sp>
        <p:nvSpPr>
          <p:cNvPr id="3" name="Espaço Reservado para Conteúdo 4">
            <a:extLst>
              <a:ext uri="{FF2B5EF4-FFF2-40B4-BE49-F238E27FC236}">
                <a16:creationId xmlns:a16="http://schemas.microsoft.com/office/drawing/2014/main" id="{B7DB9583-F03F-6B40-A745-DB995B23D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1930" y="831528"/>
            <a:ext cx="8585331" cy="98663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Crie um </a:t>
            </a:r>
            <a:r>
              <a:rPr lang="pt-BR" sz="2000" b="1" dirty="0" err="1">
                <a:latin typeface="Gotham HTF Book" pitchFamily="2" charset="0"/>
              </a:rPr>
              <a:t>Maven</a:t>
            </a:r>
            <a:r>
              <a:rPr lang="pt-BR" sz="2000" b="1" dirty="0">
                <a:latin typeface="Gotham HTF Book" pitchFamily="2" charset="0"/>
              </a:rPr>
              <a:t> Project</a:t>
            </a:r>
            <a:r>
              <a:rPr lang="pt-BR" sz="2000" dirty="0">
                <a:latin typeface="Gotham HTF Book" pitchFamily="2" charset="0"/>
              </a:rPr>
              <a:t>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8D74AE-99AD-6A42-B218-7CCA60994D6C}"/>
              </a:ext>
            </a:extLst>
          </p:cNvPr>
          <p:cNvSpPr/>
          <p:nvPr/>
        </p:nvSpPr>
        <p:spPr>
          <a:xfrm>
            <a:off x="1775547" y="2134361"/>
            <a:ext cx="5770390" cy="268998"/>
          </a:xfrm>
          <a:prstGeom prst="rect">
            <a:avLst/>
          </a:prstGeom>
          <a:ln w="38100">
            <a:solidFill>
              <a:schemeClr val="accent6"/>
            </a:solidFill>
          </a:ln>
        </p:spPr>
        <p:txBody>
          <a:bodyPr wrap="square" rtlCol="0" anchor="ctr">
            <a:spAutoFit/>
          </a:bodyPr>
          <a:lstStyle/>
          <a:p>
            <a:pPr algn="just" fontAlgn="base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</a:pPr>
            <a:endParaRPr lang="pt-BR" b="1" kern="0" dirty="0">
              <a:solidFill>
                <a:srgbClr val="000000"/>
              </a:solidFill>
              <a:latin typeface="Monaco" pitchFamily="2" charset="7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929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589BBC7-8F09-46C4-883F-C0C8115D7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47" y="2002607"/>
            <a:ext cx="7102742" cy="4236447"/>
          </a:xfrm>
          <a:prstGeom prst="rect">
            <a:avLst/>
          </a:prstGeom>
        </p:spPr>
      </p:pic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CRIANDO O PROJETO </a:t>
            </a:r>
          </a:p>
        </p:txBody>
      </p:sp>
      <p:sp>
        <p:nvSpPr>
          <p:cNvPr id="3" name="Espaço Reservado para Conteúdo 4">
            <a:extLst>
              <a:ext uri="{FF2B5EF4-FFF2-40B4-BE49-F238E27FC236}">
                <a16:creationId xmlns:a16="http://schemas.microsoft.com/office/drawing/2014/main" id="{B7DB9583-F03F-6B40-A745-DB995B23D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1930" y="831528"/>
            <a:ext cx="8585331" cy="98663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Marque o </a:t>
            </a:r>
            <a:r>
              <a:rPr lang="pt-BR" sz="2000" b="1" dirty="0" err="1">
                <a:latin typeface="Gotham HTF Book" pitchFamily="2" charset="0"/>
              </a:rPr>
              <a:t>checkbox</a:t>
            </a:r>
            <a:r>
              <a:rPr lang="pt-BR" sz="2000" dirty="0">
                <a:latin typeface="Gotham HTF Book" pitchFamily="2" charset="0"/>
              </a:rPr>
              <a:t> para criar um projeto simples e clique em </a:t>
            </a:r>
            <a:r>
              <a:rPr lang="pt-BR" sz="2000" b="1" dirty="0">
                <a:latin typeface="Gotham HTF Book" pitchFamily="2" charset="0"/>
              </a:rPr>
              <a:t>Next.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8D74AE-99AD-6A42-B218-7CCA60994D6C}"/>
              </a:ext>
            </a:extLst>
          </p:cNvPr>
          <p:cNvSpPr/>
          <p:nvPr/>
        </p:nvSpPr>
        <p:spPr>
          <a:xfrm>
            <a:off x="1111747" y="2649941"/>
            <a:ext cx="2315119" cy="464871"/>
          </a:xfrm>
          <a:prstGeom prst="rect">
            <a:avLst/>
          </a:prstGeom>
          <a:ln w="38100">
            <a:solidFill>
              <a:schemeClr val="accent6"/>
            </a:solidFill>
          </a:ln>
        </p:spPr>
        <p:txBody>
          <a:bodyPr wrap="square" rtlCol="0" anchor="ctr">
            <a:spAutoFit/>
          </a:bodyPr>
          <a:lstStyle/>
          <a:p>
            <a:pPr algn="just" fontAlgn="base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</a:pPr>
            <a:endParaRPr lang="pt-BR" b="1" kern="0" dirty="0">
              <a:solidFill>
                <a:schemeClr val="accent6"/>
              </a:solidFill>
              <a:latin typeface="Monaco" pitchFamily="2" charset="77"/>
              <a:cs typeface="Consolas" panose="020B0609020204030204" pitchFamily="49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604E88A-C68B-4B26-844A-62DA07803352}"/>
              </a:ext>
            </a:extLst>
          </p:cNvPr>
          <p:cNvSpPr/>
          <p:nvPr/>
        </p:nvSpPr>
        <p:spPr>
          <a:xfrm>
            <a:off x="5793418" y="5908398"/>
            <a:ext cx="923579" cy="268998"/>
          </a:xfrm>
          <a:prstGeom prst="rect">
            <a:avLst/>
          </a:prstGeom>
          <a:ln w="38100">
            <a:solidFill>
              <a:schemeClr val="accent6"/>
            </a:solidFill>
          </a:ln>
        </p:spPr>
        <p:txBody>
          <a:bodyPr wrap="square" rtlCol="0" anchor="ctr">
            <a:spAutoFit/>
          </a:bodyPr>
          <a:lstStyle/>
          <a:p>
            <a:pPr algn="just" fontAlgn="base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</a:pPr>
            <a:endParaRPr lang="pt-BR" b="1" kern="0" dirty="0">
              <a:solidFill>
                <a:srgbClr val="000000"/>
              </a:solidFill>
              <a:latin typeface="Monaco" pitchFamily="2" charset="7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837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52A4441-785E-40D9-A7FF-9A7564DFF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37" y="1964510"/>
            <a:ext cx="4713467" cy="4328694"/>
          </a:xfrm>
          <a:prstGeom prst="rect">
            <a:avLst/>
          </a:prstGeom>
        </p:spPr>
      </p:pic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CRIANDO O PROJETO </a:t>
            </a:r>
          </a:p>
        </p:txBody>
      </p:sp>
      <p:sp>
        <p:nvSpPr>
          <p:cNvPr id="3" name="Espaço Reservado para Conteúdo 4">
            <a:extLst>
              <a:ext uri="{FF2B5EF4-FFF2-40B4-BE49-F238E27FC236}">
                <a16:creationId xmlns:a16="http://schemas.microsoft.com/office/drawing/2014/main" id="{B7DB9583-F03F-6B40-A745-DB995B23D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1930" y="831528"/>
            <a:ext cx="8585331" cy="98663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Defina o </a:t>
            </a:r>
            <a:r>
              <a:rPr lang="pt-BR" sz="2000" b="1" dirty="0" err="1">
                <a:latin typeface="Gotham HTF Book" pitchFamily="2" charset="0"/>
              </a:rPr>
              <a:t>Group</a:t>
            </a:r>
            <a:r>
              <a:rPr lang="pt-BR" sz="2000" b="1" dirty="0">
                <a:latin typeface="Gotham HTF Book" pitchFamily="2" charset="0"/>
              </a:rPr>
              <a:t> Id </a:t>
            </a:r>
            <a:r>
              <a:rPr lang="pt-BR" sz="2000" dirty="0">
                <a:latin typeface="Gotham HTF Book" pitchFamily="2" charset="0"/>
              </a:rPr>
              <a:t>e o </a:t>
            </a:r>
            <a:r>
              <a:rPr lang="pt-BR" sz="2000" b="1" dirty="0" err="1">
                <a:latin typeface="Gotham HTF Book" pitchFamily="2" charset="0"/>
              </a:rPr>
              <a:t>Artifact</a:t>
            </a:r>
            <a:r>
              <a:rPr lang="pt-BR" sz="2000" b="1" dirty="0">
                <a:latin typeface="Gotham HTF Book" pitchFamily="2" charset="0"/>
              </a:rPr>
              <a:t> Id </a:t>
            </a:r>
            <a:r>
              <a:rPr lang="pt-BR" sz="2000" dirty="0">
                <a:latin typeface="Gotham HTF Book" pitchFamily="2" charset="0"/>
              </a:rPr>
              <a:t>e finalize o processo clicando em </a:t>
            </a:r>
            <a:r>
              <a:rPr lang="pt-BR" sz="2000" b="1" dirty="0" err="1">
                <a:latin typeface="Gotham HTF Book" pitchFamily="2" charset="0"/>
              </a:rPr>
              <a:t>Finish</a:t>
            </a:r>
            <a:r>
              <a:rPr lang="pt-BR" sz="2000" dirty="0">
                <a:latin typeface="Gotham HTF Book" pitchFamily="2" charset="0"/>
              </a:rPr>
              <a:t>.</a:t>
            </a:r>
            <a:endParaRPr lang="pt-BR" sz="2000" b="1" dirty="0">
              <a:latin typeface="Gotham HTF Book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8D74AE-99AD-6A42-B218-7CCA60994D6C}"/>
              </a:ext>
            </a:extLst>
          </p:cNvPr>
          <p:cNvSpPr/>
          <p:nvPr/>
        </p:nvSpPr>
        <p:spPr>
          <a:xfrm>
            <a:off x="2122537" y="2927679"/>
            <a:ext cx="2315119" cy="464871"/>
          </a:xfrm>
          <a:prstGeom prst="rect">
            <a:avLst/>
          </a:prstGeom>
          <a:ln w="38100">
            <a:solidFill>
              <a:schemeClr val="accent6"/>
            </a:solidFill>
          </a:ln>
        </p:spPr>
        <p:txBody>
          <a:bodyPr wrap="square" rtlCol="0" anchor="ctr">
            <a:spAutoFit/>
          </a:bodyPr>
          <a:lstStyle/>
          <a:p>
            <a:pPr algn="just" fontAlgn="base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</a:pPr>
            <a:endParaRPr lang="pt-BR" b="1" kern="0" dirty="0">
              <a:solidFill>
                <a:schemeClr val="accent6"/>
              </a:solidFill>
              <a:latin typeface="Monaco" pitchFamily="2" charset="77"/>
              <a:cs typeface="Consolas" panose="020B0609020204030204" pitchFamily="49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604E88A-C68B-4B26-844A-62DA07803352}"/>
              </a:ext>
            </a:extLst>
          </p:cNvPr>
          <p:cNvSpPr/>
          <p:nvPr/>
        </p:nvSpPr>
        <p:spPr>
          <a:xfrm>
            <a:off x="5118299" y="5951795"/>
            <a:ext cx="923579" cy="268998"/>
          </a:xfrm>
          <a:prstGeom prst="rect">
            <a:avLst/>
          </a:prstGeom>
          <a:ln w="38100">
            <a:solidFill>
              <a:schemeClr val="accent6"/>
            </a:solidFill>
          </a:ln>
        </p:spPr>
        <p:txBody>
          <a:bodyPr wrap="square" rtlCol="0" anchor="ctr">
            <a:spAutoFit/>
          </a:bodyPr>
          <a:lstStyle/>
          <a:p>
            <a:pPr algn="just" fontAlgn="base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</a:pPr>
            <a:endParaRPr lang="pt-BR" b="1" kern="0" dirty="0">
              <a:solidFill>
                <a:srgbClr val="000000"/>
              </a:solidFill>
              <a:latin typeface="Monaco" pitchFamily="2" charset="7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121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3A29A8-16BE-4202-AB2E-FB13CFA598F9}"/>
              </a:ext>
            </a:extLst>
          </p:cNvPr>
          <p:cNvSpPr txBox="1"/>
          <p:nvPr/>
        </p:nvSpPr>
        <p:spPr>
          <a:xfrm>
            <a:off x="1608515" y="2436168"/>
            <a:ext cx="645396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Gotham HTF Book" pitchFamily="2" charset="0"/>
              </a:rPr>
              <a:t> &lt;</a:t>
            </a:r>
            <a:r>
              <a:rPr lang="pt-BR" dirty="0" err="1">
                <a:latin typeface="Gotham HTF Book" pitchFamily="2" charset="0"/>
              </a:rPr>
              <a:t>dependencies</a:t>
            </a:r>
            <a:r>
              <a:rPr lang="pt-BR" dirty="0">
                <a:latin typeface="Gotham HTF Book" pitchFamily="2" charset="0"/>
              </a:rPr>
              <a:t>&gt;</a:t>
            </a:r>
          </a:p>
          <a:p>
            <a:r>
              <a:rPr lang="pt-BR" dirty="0">
                <a:latin typeface="Gotham HTF Book" pitchFamily="2" charset="0"/>
              </a:rPr>
              <a:t>        &lt;</a:t>
            </a:r>
            <a:r>
              <a:rPr lang="pt-BR" dirty="0" err="1">
                <a:latin typeface="Gotham HTF Book" pitchFamily="2" charset="0"/>
              </a:rPr>
              <a:t>dependency</a:t>
            </a:r>
            <a:r>
              <a:rPr lang="pt-BR" dirty="0">
                <a:latin typeface="Gotham HTF Book" pitchFamily="2" charset="0"/>
              </a:rPr>
              <a:t>&gt;</a:t>
            </a:r>
          </a:p>
          <a:p>
            <a:r>
              <a:rPr lang="pt-BR" dirty="0">
                <a:latin typeface="Gotham HTF Book" pitchFamily="2" charset="0"/>
              </a:rPr>
              <a:t>            &lt;</a:t>
            </a:r>
            <a:r>
              <a:rPr lang="pt-BR" dirty="0" err="1">
                <a:latin typeface="Gotham HTF Book" pitchFamily="2" charset="0"/>
              </a:rPr>
              <a:t>groupId</a:t>
            </a:r>
            <a:r>
              <a:rPr lang="pt-BR" dirty="0">
                <a:latin typeface="Gotham HTF Book" pitchFamily="2" charset="0"/>
              </a:rPr>
              <a:t>&gt;</a:t>
            </a:r>
            <a:r>
              <a:rPr lang="pt-BR" dirty="0" err="1">
                <a:latin typeface="Gotham HTF Book" pitchFamily="2" charset="0"/>
              </a:rPr>
              <a:t>org.hibernate</a:t>
            </a:r>
            <a:r>
              <a:rPr lang="pt-BR" dirty="0">
                <a:latin typeface="Gotham HTF Book" pitchFamily="2" charset="0"/>
              </a:rPr>
              <a:t>&lt;/</a:t>
            </a:r>
            <a:r>
              <a:rPr lang="pt-BR" dirty="0" err="1">
                <a:latin typeface="Gotham HTF Book" pitchFamily="2" charset="0"/>
              </a:rPr>
              <a:t>groupId</a:t>
            </a:r>
            <a:r>
              <a:rPr lang="pt-BR" dirty="0">
                <a:latin typeface="Gotham HTF Book" pitchFamily="2" charset="0"/>
              </a:rPr>
              <a:t>&gt;</a:t>
            </a:r>
          </a:p>
          <a:p>
            <a:r>
              <a:rPr lang="pt-BR" dirty="0">
                <a:latin typeface="Gotham HTF Book" pitchFamily="2" charset="0"/>
              </a:rPr>
              <a:t>            &lt;</a:t>
            </a:r>
            <a:r>
              <a:rPr lang="pt-BR" dirty="0" err="1">
                <a:latin typeface="Gotham HTF Book" pitchFamily="2" charset="0"/>
              </a:rPr>
              <a:t>artifactId</a:t>
            </a:r>
            <a:r>
              <a:rPr lang="pt-BR" dirty="0">
                <a:latin typeface="Gotham HTF Book" pitchFamily="2" charset="0"/>
              </a:rPr>
              <a:t>&gt;</a:t>
            </a:r>
            <a:r>
              <a:rPr lang="pt-BR" dirty="0" err="1">
                <a:latin typeface="Gotham HTF Book" pitchFamily="2" charset="0"/>
              </a:rPr>
              <a:t>hibernate</a:t>
            </a:r>
            <a:r>
              <a:rPr lang="pt-BR" dirty="0">
                <a:latin typeface="Gotham HTF Book" pitchFamily="2" charset="0"/>
              </a:rPr>
              <a:t>-core&lt;/</a:t>
            </a:r>
            <a:r>
              <a:rPr lang="pt-BR" dirty="0" err="1">
                <a:latin typeface="Gotham HTF Book" pitchFamily="2" charset="0"/>
              </a:rPr>
              <a:t>artifactId</a:t>
            </a:r>
            <a:r>
              <a:rPr lang="pt-BR" dirty="0">
                <a:latin typeface="Gotham HTF Book" pitchFamily="2" charset="0"/>
              </a:rPr>
              <a:t>&gt;</a:t>
            </a:r>
          </a:p>
          <a:p>
            <a:r>
              <a:rPr lang="pt-BR" dirty="0">
                <a:latin typeface="Gotham HTF Book" pitchFamily="2" charset="0"/>
              </a:rPr>
              <a:t>            &lt;</a:t>
            </a:r>
            <a:r>
              <a:rPr lang="pt-BR" dirty="0" err="1">
                <a:latin typeface="Gotham HTF Book" pitchFamily="2" charset="0"/>
              </a:rPr>
              <a:t>version</a:t>
            </a:r>
            <a:r>
              <a:rPr lang="pt-BR" dirty="0">
                <a:latin typeface="Gotham HTF Book" pitchFamily="2" charset="0"/>
              </a:rPr>
              <a:t>&gt;5.4.12.Final&lt;/</a:t>
            </a:r>
            <a:r>
              <a:rPr lang="pt-BR" dirty="0" err="1">
                <a:latin typeface="Gotham HTF Book" pitchFamily="2" charset="0"/>
              </a:rPr>
              <a:t>version</a:t>
            </a:r>
            <a:r>
              <a:rPr lang="pt-BR" dirty="0">
                <a:latin typeface="Gotham HTF Book" pitchFamily="2" charset="0"/>
              </a:rPr>
              <a:t>&gt;</a:t>
            </a:r>
          </a:p>
          <a:p>
            <a:r>
              <a:rPr lang="pt-BR" dirty="0">
                <a:latin typeface="Gotham HTF Book" pitchFamily="2" charset="0"/>
              </a:rPr>
              <a:t>        &lt;/</a:t>
            </a:r>
            <a:r>
              <a:rPr lang="pt-BR" dirty="0" err="1">
                <a:latin typeface="Gotham HTF Book" pitchFamily="2" charset="0"/>
              </a:rPr>
              <a:t>dependency</a:t>
            </a:r>
            <a:r>
              <a:rPr lang="pt-BR" dirty="0">
                <a:latin typeface="Gotham HTF Book" pitchFamily="2" charset="0"/>
              </a:rPr>
              <a:t>&gt;</a:t>
            </a:r>
          </a:p>
          <a:p>
            <a:r>
              <a:rPr lang="pt-BR" dirty="0">
                <a:latin typeface="Gotham HTF Book" pitchFamily="2" charset="0"/>
              </a:rPr>
              <a:t>        &lt;</a:t>
            </a:r>
            <a:r>
              <a:rPr lang="pt-BR" dirty="0" err="1">
                <a:latin typeface="Gotham HTF Book" pitchFamily="2" charset="0"/>
              </a:rPr>
              <a:t>dependency</a:t>
            </a:r>
            <a:r>
              <a:rPr lang="pt-BR" dirty="0">
                <a:latin typeface="Gotham HTF Book" pitchFamily="2" charset="0"/>
              </a:rPr>
              <a:t>&gt;</a:t>
            </a:r>
          </a:p>
          <a:p>
            <a:r>
              <a:rPr lang="pt-BR" dirty="0">
                <a:latin typeface="Gotham HTF Book" pitchFamily="2" charset="0"/>
              </a:rPr>
              <a:t>            &lt;</a:t>
            </a:r>
            <a:r>
              <a:rPr lang="pt-BR" dirty="0" err="1">
                <a:latin typeface="Gotham HTF Book" pitchFamily="2" charset="0"/>
              </a:rPr>
              <a:t>groupId</a:t>
            </a:r>
            <a:r>
              <a:rPr lang="pt-BR" dirty="0">
                <a:latin typeface="Gotham HTF Book" pitchFamily="2" charset="0"/>
              </a:rPr>
              <a:t>&gt;</a:t>
            </a:r>
            <a:r>
              <a:rPr lang="pt-BR" dirty="0" err="1">
                <a:latin typeface="Gotham HTF Book" pitchFamily="2" charset="0"/>
              </a:rPr>
              <a:t>com.oracle.database.jdbc</a:t>
            </a:r>
            <a:r>
              <a:rPr lang="pt-BR" dirty="0">
                <a:latin typeface="Gotham HTF Book" pitchFamily="2" charset="0"/>
              </a:rPr>
              <a:t>&lt;/</a:t>
            </a:r>
            <a:r>
              <a:rPr lang="pt-BR" dirty="0" err="1">
                <a:latin typeface="Gotham HTF Book" pitchFamily="2" charset="0"/>
              </a:rPr>
              <a:t>groupId</a:t>
            </a:r>
            <a:r>
              <a:rPr lang="pt-BR" dirty="0">
                <a:latin typeface="Gotham HTF Book" pitchFamily="2" charset="0"/>
              </a:rPr>
              <a:t>&gt;</a:t>
            </a:r>
          </a:p>
          <a:p>
            <a:r>
              <a:rPr lang="pt-BR" dirty="0">
                <a:latin typeface="Gotham HTF Book" pitchFamily="2" charset="0"/>
              </a:rPr>
              <a:t>            &lt;</a:t>
            </a:r>
            <a:r>
              <a:rPr lang="pt-BR" dirty="0" err="1">
                <a:latin typeface="Gotham HTF Book" pitchFamily="2" charset="0"/>
              </a:rPr>
              <a:t>artifactId</a:t>
            </a:r>
            <a:r>
              <a:rPr lang="pt-BR" dirty="0">
                <a:latin typeface="Gotham HTF Book" pitchFamily="2" charset="0"/>
              </a:rPr>
              <a:t>&gt;ojdbc8&lt;/</a:t>
            </a:r>
            <a:r>
              <a:rPr lang="pt-BR" dirty="0" err="1">
                <a:latin typeface="Gotham HTF Book" pitchFamily="2" charset="0"/>
              </a:rPr>
              <a:t>artifactId</a:t>
            </a:r>
            <a:r>
              <a:rPr lang="pt-BR" dirty="0">
                <a:latin typeface="Gotham HTF Book" pitchFamily="2" charset="0"/>
              </a:rPr>
              <a:t>&gt;</a:t>
            </a:r>
          </a:p>
          <a:p>
            <a:r>
              <a:rPr lang="pt-BR" dirty="0">
                <a:latin typeface="Gotham HTF Book" pitchFamily="2" charset="0"/>
              </a:rPr>
              <a:t>            &lt;</a:t>
            </a:r>
            <a:r>
              <a:rPr lang="pt-BR" dirty="0" err="1">
                <a:latin typeface="Gotham HTF Book" pitchFamily="2" charset="0"/>
              </a:rPr>
              <a:t>version</a:t>
            </a:r>
            <a:r>
              <a:rPr lang="pt-BR" dirty="0">
                <a:latin typeface="Gotham HTF Book" pitchFamily="2" charset="0"/>
              </a:rPr>
              <a:t>&gt;21.1.0.0&lt;/</a:t>
            </a:r>
            <a:r>
              <a:rPr lang="pt-BR" dirty="0" err="1">
                <a:latin typeface="Gotham HTF Book" pitchFamily="2" charset="0"/>
              </a:rPr>
              <a:t>version</a:t>
            </a:r>
            <a:r>
              <a:rPr lang="pt-BR" dirty="0">
                <a:latin typeface="Gotham HTF Book" pitchFamily="2" charset="0"/>
              </a:rPr>
              <a:t>&gt;</a:t>
            </a:r>
          </a:p>
          <a:p>
            <a:r>
              <a:rPr lang="pt-BR" dirty="0">
                <a:latin typeface="Gotham HTF Book" pitchFamily="2" charset="0"/>
              </a:rPr>
              <a:t>        &lt;/</a:t>
            </a:r>
            <a:r>
              <a:rPr lang="pt-BR" dirty="0" err="1">
                <a:latin typeface="Gotham HTF Book" pitchFamily="2" charset="0"/>
              </a:rPr>
              <a:t>dependency</a:t>
            </a:r>
            <a:r>
              <a:rPr lang="pt-BR" dirty="0">
                <a:latin typeface="Gotham HTF Book" pitchFamily="2" charset="0"/>
              </a:rPr>
              <a:t>&gt;</a:t>
            </a:r>
          </a:p>
          <a:p>
            <a:r>
              <a:rPr lang="pt-BR" dirty="0">
                <a:latin typeface="Gotham HTF Book" pitchFamily="2" charset="0"/>
              </a:rPr>
              <a:t>    &lt;/</a:t>
            </a:r>
            <a:r>
              <a:rPr lang="pt-BR" dirty="0" err="1">
                <a:latin typeface="Gotham HTF Book" pitchFamily="2" charset="0"/>
              </a:rPr>
              <a:t>dependencies</a:t>
            </a:r>
            <a:r>
              <a:rPr lang="pt-BR" dirty="0">
                <a:latin typeface="Gotham HTF Book" pitchFamily="2" charset="0"/>
              </a:rPr>
              <a:t>&gt;</a:t>
            </a:r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POM.XML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539CA47-1A7C-6A4D-9C08-32727D0AE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1930" y="793557"/>
            <a:ext cx="8651353" cy="1109671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Gotham HTF Book" pitchFamily="2" charset="0"/>
              </a:rPr>
              <a:t>No arquivo </a:t>
            </a:r>
            <a:r>
              <a:rPr lang="pt-BR" sz="1800" b="1" dirty="0" err="1">
                <a:latin typeface="Gotham HTF Book" pitchFamily="2" charset="0"/>
              </a:rPr>
              <a:t>pom.xml</a:t>
            </a:r>
            <a:r>
              <a:rPr lang="pt-BR" sz="1800" b="1" dirty="0">
                <a:latin typeface="Gotham HTF Book" pitchFamily="2" charset="0"/>
              </a:rPr>
              <a:t> </a:t>
            </a:r>
            <a:r>
              <a:rPr lang="pt-BR" sz="1800" dirty="0">
                <a:latin typeface="Gotham HTF Book" pitchFamily="2" charset="0"/>
              </a:rPr>
              <a:t>podemos configurar as </a:t>
            </a:r>
            <a:r>
              <a:rPr lang="pt-BR" sz="1800" b="1" dirty="0">
                <a:latin typeface="Gotham HTF Book" pitchFamily="2" charset="0"/>
              </a:rPr>
              <a:t>dependências</a:t>
            </a:r>
            <a:r>
              <a:rPr lang="pt-BR" sz="1800" dirty="0">
                <a:latin typeface="Gotham HTF Book" pitchFamily="2" charset="0"/>
              </a:rPr>
              <a:t> (bibliotecas) do projeto;</a:t>
            </a:r>
          </a:p>
          <a:p>
            <a:pPr marL="0" indent="0">
              <a:buNone/>
            </a:pPr>
            <a:endParaRPr lang="pt-BR" sz="1800" dirty="0">
              <a:latin typeface="Gotham HTF Book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6F7E30-5696-954D-B112-2C0ED628D547}"/>
              </a:ext>
            </a:extLst>
          </p:cNvPr>
          <p:cNvSpPr/>
          <p:nvPr/>
        </p:nvSpPr>
        <p:spPr>
          <a:xfrm>
            <a:off x="1081522" y="1967022"/>
            <a:ext cx="7520218" cy="4236099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7DCD1-7CD7-544C-AD4E-3C39AAC436A9}"/>
              </a:ext>
            </a:extLst>
          </p:cNvPr>
          <p:cNvSpPr txBox="1"/>
          <p:nvPr/>
        </p:nvSpPr>
        <p:spPr>
          <a:xfrm>
            <a:off x="5621208" y="2145435"/>
            <a:ext cx="2441270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400" dirty="0">
                <a:latin typeface="Gotham HTF Book" pitchFamily="2" charset="0"/>
              </a:rPr>
              <a:t>Bibliotecas do </a:t>
            </a:r>
            <a:r>
              <a:rPr lang="pt-BR" sz="1400" b="1" dirty="0" err="1">
                <a:latin typeface="Gotham HTF Book" pitchFamily="2" charset="0"/>
              </a:rPr>
              <a:t>Hibernate</a:t>
            </a:r>
            <a:endParaRPr lang="pt-BR" sz="1400" b="1" dirty="0">
              <a:latin typeface="Gotham HTF Book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8280E6F-F792-8D45-986A-0E6D788B79D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973652" y="2453212"/>
            <a:ext cx="1868191" cy="59732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8B2175-887F-A047-9A04-907DCD497AE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824399" y="3976787"/>
            <a:ext cx="1635492" cy="40839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EE771889-389B-4A1D-A5DB-E33B43334E5C}"/>
              </a:ext>
            </a:extLst>
          </p:cNvPr>
          <p:cNvSpPr txBox="1"/>
          <p:nvPr/>
        </p:nvSpPr>
        <p:spPr>
          <a:xfrm>
            <a:off x="6601734" y="3669010"/>
            <a:ext cx="1716314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400" dirty="0">
                <a:latin typeface="Gotham HTF Book" pitchFamily="2" charset="0"/>
              </a:rPr>
              <a:t>Driver do banco</a:t>
            </a:r>
            <a:endParaRPr lang="pt-BR" sz="1400" b="1" dirty="0">
              <a:latin typeface="Gotham HTF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171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META-INF</a:t>
            </a:r>
          </a:p>
        </p:txBody>
      </p:sp>
      <p:sp>
        <p:nvSpPr>
          <p:cNvPr id="3" name="Espaço Reservado para Conteúdo 4">
            <a:extLst>
              <a:ext uri="{FF2B5EF4-FFF2-40B4-BE49-F238E27FC236}">
                <a16:creationId xmlns:a16="http://schemas.microsoft.com/office/drawing/2014/main" id="{B7DB9583-F03F-6B40-A745-DB995B23D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1930" y="831528"/>
            <a:ext cx="8585331" cy="98663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Na pasta </a:t>
            </a:r>
            <a:r>
              <a:rPr lang="pt-BR" sz="2000" b="1" dirty="0" err="1">
                <a:latin typeface="Gotham HTF Book" pitchFamily="2" charset="0"/>
              </a:rPr>
              <a:t>src</a:t>
            </a:r>
            <a:r>
              <a:rPr lang="pt-BR" sz="2000" b="1" dirty="0">
                <a:latin typeface="Gotham HTF Book" pitchFamily="2" charset="0"/>
              </a:rPr>
              <a:t>/</a:t>
            </a:r>
            <a:r>
              <a:rPr lang="pt-BR" sz="2000" b="1" dirty="0" err="1">
                <a:latin typeface="Gotham HTF Book" pitchFamily="2" charset="0"/>
              </a:rPr>
              <a:t>main</a:t>
            </a:r>
            <a:r>
              <a:rPr lang="pt-BR" sz="2000" b="1" dirty="0">
                <a:latin typeface="Gotham HTF Book" pitchFamily="2" charset="0"/>
              </a:rPr>
              <a:t>/</a:t>
            </a:r>
            <a:r>
              <a:rPr lang="pt-BR" sz="2000" b="1" dirty="0" err="1">
                <a:latin typeface="Gotham HTF Book" pitchFamily="2" charset="0"/>
              </a:rPr>
              <a:t>resources</a:t>
            </a:r>
            <a:r>
              <a:rPr lang="pt-BR" sz="2000" b="1" dirty="0">
                <a:latin typeface="Gotham HTF Book" pitchFamily="2" charset="0"/>
              </a:rPr>
              <a:t> </a:t>
            </a:r>
            <a:r>
              <a:rPr lang="pt-BR" sz="2000" dirty="0">
                <a:latin typeface="Gotham HTF Book" pitchFamily="2" charset="0"/>
              </a:rPr>
              <a:t>crie uma pasta chamada </a:t>
            </a:r>
            <a:r>
              <a:rPr lang="pt-BR" sz="2000" b="1" dirty="0">
                <a:latin typeface="Gotham HTF Book" pitchFamily="2" charset="0"/>
              </a:rPr>
              <a:t>META-INF.</a:t>
            </a:r>
            <a:r>
              <a:rPr lang="pt-BR" sz="2000" dirty="0">
                <a:latin typeface="Gotham HTF Book" pitchFamily="2" charset="0"/>
              </a:rPr>
              <a:t> Atenção, é um </a:t>
            </a:r>
            <a:r>
              <a:rPr lang="pt-BR" sz="2000" b="1" dirty="0">
                <a:solidFill>
                  <a:schemeClr val="accent6"/>
                </a:solidFill>
                <a:latin typeface="Gotham HTF Book" pitchFamily="2" charset="0"/>
              </a:rPr>
              <a:t>Folder</a:t>
            </a:r>
            <a:r>
              <a:rPr lang="pt-BR" sz="2000" dirty="0">
                <a:latin typeface="Gotham HTF Book" pitchFamily="2" charset="0"/>
              </a:rPr>
              <a:t> e não </a:t>
            </a:r>
            <a:r>
              <a:rPr lang="pt-BR" sz="2000" b="1" dirty="0" err="1">
                <a:solidFill>
                  <a:srgbClr val="FF0000"/>
                </a:solidFill>
                <a:latin typeface="Gotham HTF Book" pitchFamily="2" charset="0"/>
              </a:rPr>
              <a:t>Source</a:t>
            </a:r>
            <a:r>
              <a:rPr lang="pt-BR" sz="2000" b="1" dirty="0">
                <a:solidFill>
                  <a:srgbClr val="FF0000"/>
                </a:solidFill>
                <a:latin typeface="Gotham HTF Book" pitchFamily="2" charset="0"/>
              </a:rPr>
              <a:t> Folder</a:t>
            </a:r>
            <a:r>
              <a:rPr lang="pt-BR" sz="2000" b="1" dirty="0">
                <a:solidFill>
                  <a:schemeClr val="accent6"/>
                </a:solidFill>
                <a:latin typeface="Gotham HTF Book" pitchFamily="2" charset="0"/>
              </a:rPr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8CB6E7-90EC-42A1-9480-21733FCDB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302" y="1912057"/>
            <a:ext cx="4740668" cy="4305855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5744C621-BAF5-436B-9920-3BD04D3ABB89}"/>
              </a:ext>
            </a:extLst>
          </p:cNvPr>
          <p:cNvSpPr txBox="1"/>
          <p:nvPr/>
        </p:nvSpPr>
        <p:spPr>
          <a:xfrm>
            <a:off x="271930" y="2299323"/>
            <a:ext cx="2816896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400" dirty="0">
                <a:latin typeface="Gotham HTF Book" pitchFamily="2" charset="0"/>
              </a:rPr>
              <a:t>Clique com o botão direito do mouse na pasta e escolha “New” &gt; “Other..” e procure por </a:t>
            </a:r>
            <a:r>
              <a:rPr lang="pt-BR" sz="1400" b="1" dirty="0">
                <a:latin typeface="Gotham HTF Book" pitchFamily="2" charset="0"/>
              </a:rPr>
              <a:t>Folder</a:t>
            </a:r>
          </a:p>
        </p:txBody>
      </p:sp>
      <p:cxnSp>
        <p:nvCxnSpPr>
          <p:cNvPr id="12" name="Straight Arrow Connector 3">
            <a:extLst>
              <a:ext uri="{FF2B5EF4-FFF2-40B4-BE49-F238E27FC236}">
                <a16:creationId xmlns:a16="http://schemas.microsoft.com/office/drawing/2014/main" id="{CB1BCA8C-D7E2-4EBB-85B2-675F6A25554D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088826" y="2776377"/>
            <a:ext cx="722598" cy="35192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BE103626-8EE8-40D7-868B-535388C1F32B}"/>
              </a:ext>
            </a:extLst>
          </p:cNvPr>
          <p:cNvSpPr txBox="1"/>
          <p:nvPr/>
        </p:nvSpPr>
        <p:spPr>
          <a:xfrm>
            <a:off x="271930" y="4707813"/>
            <a:ext cx="306093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400" dirty="0">
                <a:latin typeface="Gotham HTF Book" pitchFamily="2" charset="0"/>
              </a:rPr>
              <a:t>Defina o nome do diretório, deve ser exatamente </a:t>
            </a:r>
            <a:r>
              <a:rPr lang="pt-BR" sz="1400" b="1" dirty="0">
                <a:latin typeface="Gotham HTF Book" pitchFamily="2" charset="0"/>
              </a:rPr>
              <a:t>META-INF</a:t>
            </a:r>
          </a:p>
        </p:txBody>
      </p:sp>
      <p:cxnSp>
        <p:nvCxnSpPr>
          <p:cNvPr id="15" name="Straight Arrow Connector 3">
            <a:extLst>
              <a:ext uri="{FF2B5EF4-FFF2-40B4-BE49-F238E27FC236}">
                <a16:creationId xmlns:a16="http://schemas.microsoft.com/office/drawing/2014/main" id="{1AF7AAC8-5415-4E5B-B852-99220FCA16B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332860" y="4969423"/>
            <a:ext cx="1786071" cy="215444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442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F48D1B5-788F-44DE-8CFA-CECAE2BD7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18" y="1880462"/>
            <a:ext cx="2381250" cy="3228975"/>
          </a:xfrm>
          <a:prstGeom prst="rect">
            <a:avLst/>
          </a:prstGeom>
        </p:spPr>
      </p:pic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PERSISTENCE.XML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539CA47-1A7C-6A4D-9C08-32727D0AE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1930" y="793557"/>
            <a:ext cx="8651353" cy="395128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Gotham HTF Book" pitchFamily="2" charset="0"/>
              </a:rPr>
              <a:t>Precisamos de um arquivo de </a:t>
            </a:r>
            <a:r>
              <a:rPr lang="pt-BR" sz="1800" b="1" dirty="0">
                <a:latin typeface="Gotham HTF Book" pitchFamily="2" charset="0"/>
              </a:rPr>
              <a:t>configuração</a:t>
            </a:r>
            <a:r>
              <a:rPr lang="pt-BR" sz="1800" dirty="0">
                <a:latin typeface="Gotham HTF Book" pitchFamily="2" charset="0"/>
              </a:rPr>
              <a:t> para o </a:t>
            </a:r>
            <a:r>
              <a:rPr lang="pt-BR" sz="1800" b="1" dirty="0">
                <a:latin typeface="Gotham HTF Book" pitchFamily="2" charset="0"/>
              </a:rPr>
              <a:t>JPA</a:t>
            </a:r>
            <a:r>
              <a:rPr lang="pt-BR" sz="1800" dirty="0">
                <a:latin typeface="Gotham HTF Book" pitchFamily="2" charset="0"/>
              </a:rPr>
              <a:t>, esse arquivo deve ficar dentro do diretório </a:t>
            </a:r>
            <a:r>
              <a:rPr lang="pt-BR" sz="1800" b="1" dirty="0">
                <a:latin typeface="Gotham HTF Book" pitchFamily="2" charset="0"/>
              </a:rPr>
              <a:t>que acabamos de criar</a:t>
            </a:r>
            <a:r>
              <a:rPr lang="pt-BR" sz="18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  <a:defRPr/>
            </a:pPr>
            <a:endParaRPr lang="pt-BR" sz="1800" dirty="0">
              <a:latin typeface="Gotham HTF Book" pitchFamily="2" charset="0"/>
            </a:endParaRPr>
          </a:p>
          <a:p>
            <a:pPr marL="0" indent="0">
              <a:buNone/>
            </a:pPr>
            <a:endParaRPr lang="pt-BR" sz="1800" dirty="0">
              <a:latin typeface="Gotham HTF Book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742AF-F004-1246-A327-E3EA7AAD24F4}"/>
              </a:ext>
            </a:extLst>
          </p:cNvPr>
          <p:cNvSpPr txBox="1"/>
          <p:nvPr/>
        </p:nvSpPr>
        <p:spPr>
          <a:xfrm>
            <a:off x="5071386" y="3391187"/>
            <a:ext cx="3254099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400" dirty="0">
                <a:latin typeface="Gotham HTF Book" pitchFamily="2" charset="0"/>
              </a:rPr>
              <a:t>Arquivo de configuração do </a:t>
            </a:r>
            <a:r>
              <a:rPr lang="pt-BR" sz="1400" b="1" dirty="0">
                <a:latin typeface="Gotham HTF Book" pitchFamily="2" charset="0"/>
              </a:rPr>
              <a:t>JPA, </a:t>
            </a:r>
            <a:r>
              <a:rPr lang="pt-BR" sz="1400" dirty="0">
                <a:latin typeface="Gotham HTF Book" pitchFamily="2" charset="0"/>
              </a:rPr>
              <a:t>dentro do diretório </a:t>
            </a:r>
            <a:r>
              <a:rPr lang="pt-BR" sz="1400" b="1" dirty="0">
                <a:latin typeface="Gotham HTF Book" pitchFamily="2" charset="0"/>
              </a:rPr>
              <a:t>META-INF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B4C950-D457-0E4A-A2C2-C0038B43C22D}"/>
              </a:ext>
            </a:extLst>
          </p:cNvPr>
          <p:cNvCxnSpPr>
            <a:cxnSpLocks/>
          </p:cNvCxnSpPr>
          <p:nvPr/>
        </p:nvCxnSpPr>
        <p:spPr>
          <a:xfrm flipH="1">
            <a:off x="2815744" y="3652797"/>
            <a:ext cx="2243366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949DDA-5F7A-D748-A02E-90775AA39412}"/>
              </a:ext>
            </a:extLst>
          </p:cNvPr>
          <p:cNvSpPr txBox="1"/>
          <p:nvPr/>
        </p:nvSpPr>
        <p:spPr>
          <a:xfrm>
            <a:off x="5165434" y="4632473"/>
            <a:ext cx="3381155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400" dirty="0">
                <a:latin typeface="Gotham HTF Book" pitchFamily="2" charset="0"/>
              </a:rPr>
              <a:t>Arquivo de configuração do </a:t>
            </a:r>
            <a:r>
              <a:rPr lang="pt-BR" sz="1400" b="1" dirty="0" err="1">
                <a:latin typeface="Gotham HTF Book" pitchFamily="2" charset="0"/>
              </a:rPr>
              <a:t>Maven</a:t>
            </a:r>
            <a:endParaRPr lang="pt-BR" sz="1400" b="1" dirty="0">
              <a:latin typeface="Gotham HTF Book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925FF3-0604-AE4B-862F-71BB4BC8B36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250130" y="4786362"/>
            <a:ext cx="2915304" cy="2299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93E4EE6-27B6-6243-BC2D-3ED17024F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375" y="551121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2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PERSISTENCE.XML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539CA47-1A7C-6A4D-9C08-32727D0AE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1930" y="793557"/>
            <a:ext cx="8651353" cy="395128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Gotham HTF Book" pitchFamily="2" charset="0"/>
              </a:rPr>
              <a:t>Neste arquivo definimos a </a:t>
            </a:r>
            <a:r>
              <a:rPr lang="pt-BR" sz="1800" b="1" dirty="0">
                <a:latin typeface="Gotham HTF Book" pitchFamily="2" charset="0"/>
              </a:rPr>
              <a:t>URL</a:t>
            </a:r>
            <a:r>
              <a:rPr lang="pt-BR" sz="1800" dirty="0">
                <a:latin typeface="Gotham HTF Book" pitchFamily="2" charset="0"/>
              </a:rPr>
              <a:t>, </a:t>
            </a:r>
            <a:r>
              <a:rPr lang="pt-BR" sz="1800" b="1" dirty="0">
                <a:latin typeface="Gotham HTF Book" pitchFamily="2" charset="0"/>
              </a:rPr>
              <a:t>usuário</a:t>
            </a:r>
            <a:r>
              <a:rPr lang="pt-BR" sz="1800" dirty="0">
                <a:latin typeface="Gotham HTF Book" pitchFamily="2" charset="0"/>
              </a:rPr>
              <a:t> e </a:t>
            </a:r>
            <a:r>
              <a:rPr lang="pt-BR" sz="1800" b="1" dirty="0">
                <a:latin typeface="Gotham HTF Book" pitchFamily="2" charset="0"/>
              </a:rPr>
              <a:t>senha</a:t>
            </a:r>
            <a:r>
              <a:rPr lang="pt-BR" sz="1800" dirty="0">
                <a:latin typeface="Gotham HTF Book" pitchFamily="2" charset="0"/>
              </a:rPr>
              <a:t> para conectar com o </a:t>
            </a:r>
            <a:r>
              <a:rPr lang="pt-BR" sz="1800" b="1" dirty="0">
                <a:latin typeface="Gotham HTF Book" pitchFamily="2" charset="0"/>
              </a:rPr>
              <a:t>banco de dados</a:t>
            </a:r>
            <a:r>
              <a:rPr lang="pt-BR" sz="1800" dirty="0">
                <a:latin typeface="Gotham HTF Book" pitchFamily="2" charset="0"/>
              </a:rPr>
              <a:t>, o </a:t>
            </a:r>
            <a:r>
              <a:rPr lang="pt-BR" sz="1800" b="1" dirty="0">
                <a:latin typeface="Gotham HTF Book" pitchFamily="2" charset="0"/>
              </a:rPr>
              <a:t>driver</a:t>
            </a:r>
            <a:r>
              <a:rPr lang="pt-BR" sz="1800" dirty="0">
                <a:latin typeface="Gotham HTF Book" pitchFamily="2" charset="0"/>
              </a:rPr>
              <a:t> (</a:t>
            </a:r>
            <a:r>
              <a:rPr lang="pt-BR" sz="1800" dirty="0" err="1">
                <a:latin typeface="Gotham HTF Book" pitchFamily="2" charset="0"/>
              </a:rPr>
              <a:t>jdbc</a:t>
            </a:r>
            <a:r>
              <a:rPr lang="pt-BR" sz="1800" dirty="0">
                <a:latin typeface="Gotham HTF Book" pitchFamily="2" charset="0"/>
              </a:rPr>
              <a:t>) que será utilizado;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Gotham HTF Book" pitchFamily="2" charset="0"/>
              </a:rPr>
              <a:t>Podemos configurar também se vamos </a:t>
            </a:r>
            <a:r>
              <a:rPr lang="pt-BR" sz="1800" b="1" dirty="0">
                <a:latin typeface="Gotham HTF Book" pitchFamily="2" charset="0"/>
              </a:rPr>
              <a:t>criar</a:t>
            </a:r>
            <a:r>
              <a:rPr lang="pt-BR" sz="1800" dirty="0">
                <a:latin typeface="Gotham HTF Book" pitchFamily="2" charset="0"/>
              </a:rPr>
              <a:t> o banco, </a:t>
            </a:r>
            <a:r>
              <a:rPr lang="pt-BR" sz="1800" b="1" dirty="0">
                <a:latin typeface="Gotham HTF Book" pitchFamily="2" charset="0"/>
              </a:rPr>
              <a:t>atualizar</a:t>
            </a:r>
            <a:r>
              <a:rPr lang="pt-BR" sz="1800" dirty="0">
                <a:latin typeface="Gotham HTF Book" pitchFamily="2" charset="0"/>
              </a:rPr>
              <a:t> ou só </a:t>
            </a:r>
            <a:r>
              <a:rPr lang="pt-BR" sz="1800" b="1" dirty="0">
                <a:latin typeface="Gotham HTF Book" pitchFamily="2" charset="0"/>
              </a:rPr>
              <a:t>validar</a:t>
            </a:r>
            <a:r>
              <a:rPr lang="pt-BR" sz="1800" dirty="0">
                <a:latin typeface="Gotham HTF Book" pitchFamily="2" charset="0"/>
              </a:rPr>
              <a:t> de acordo com as entidades (classes) do sistema;</a:t>
            </a:r>
          </a:p>
          <a:p>
            <a:pPr marL="0" indent="0">
              <a:buNone/>
            </a:pPr>
            <a:endParaRPr lang="pt-BR" sz="1800" dirty="0">
              <a:latin typeface="Gotham HTF Book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EB8466-9CE0-984C-96DA-690EB7820456}"/>
              </a:ext>
            </a:extLst>
          </p:cNvPr>
          <p:cNvSpPr/>
          <p:nvPr/>
        </p:nvSpPr>
        <p:spPr>
          <a:xfrm>
            <a:off x="723014" y="3195963"/>
            <a:ext cx="84209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Gotham HTF Book" pitchFamily="2" charset="0"/>
              </a:rPr>
              <a:t>persistence-unit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Gotham HTF Book" pitchFamily="2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=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"oracle"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Gotham HTF Book" pitchFamily="2" charset="0"/>
              </a:rPr>
              <a:t>transaction-type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=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"RESOURCE_LOCAL"</a:t>
            </a:r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&gt;</a:t>
            </a:r>
            <a:endParaRPr lang="en-US" sz="1400" dirty="0">
              <a:solidFill>
                <a:srgbClr val="2A00FF"/>
              </a:solidFill>
              <a:latin typeface="Gotham HTF Book" pitchFamily="2" charset="0"/>
            </a:endParaRPr>
          </a:p>
          <a:p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  &lt;</a:t>
            </a:r>
            <a:r>
              <a:rPr lang="en-US" sz="1400" dirty="0">
                <a:solidFill>
                  <a:srgbClr val="3F7F7F"/>
                </a:solidFill>
                <a:latin typeface="Gotham HTF Book" pitchFamily="2" charset="0"/>
              </a:rPr>
              <a:t>provider</a:t>
            </a:r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&gt;</a:t>
            </a:r>
            <a:r>
              <a:rPr lang="en-US" sz="1400" dirty="0" err="1">
                <a:latin typeface="Gotham HTF Book" pitchFamily="2" charset="0"/>
              </a:rPr>
              <a:t>org.hibernate.jpa.HibernatePersistenceProvider</a:t>
            </a:r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Gotham HTF Book" pitchFamily="2" charset="0"/>
              </a:rPr>
              <a:t>provider</a:t>
            </a:r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&gt;</a:t>
            </a:r>
            <a:endParaRPr lang="en-US" sz="1400" dirty="0">
              <a:latin typeface="Gotham HTF Book" pitchFamily="2" charset="0"/>
            </a:endParaRPr>
          </a:p>
          <a:p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  &lt;</a:t>
            </a:r>
            <a:r>
              <a:rPr lang="en-US" sz="1400" dirty="0">
                <a:solidFill>
                  <a:srgbClr val="3F7F7F"/>
                </a:solidFill>
                <a:latin typeface="Gotham HTF Book" pitchFamily="2" charset="0"/>
              </a:rPr>
              <a:t>properties</a:t>
            </a:r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&gt;</a:t>
            </a:r>
            <a:endParaRPr lang="en-US" sz="1400" dirty="0">
              <a:solidFill>
                <a:srgbClr val="3F7F7F"/>
              </a:solidFill>
              <a:latin typeface="Gotham HTF Book" pitchFamily="2" charset="0"/>
            </a:endParaRPr>
          </a:p>
          <a:p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    &lt;</a:t>
            </a:r>
            <a:r>
              <a:rPr lang="en-US" sz="1400" dirty="0">
                <a:solidFill>
                  <a:srgbClr val="3F7F7F"/>
                </a:solidFill>
                <a:latin typeface="Gotham HTF Book" pitchFamily="2" charset="0"/>
              </a:rPr>
              <a:t>property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Gotham HTF Book" pitchFamily="2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=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Gotham HTF Book" pitchFamily="2" charset="0"/>
              </a:rPr>
              <a:t>hibernate.show_sql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Gotham HTF Book" pitchFamily="2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=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"true"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/&gt;</a:t>
            </a:r>
            <a:endParaRPr lang="en-US" sz="1400" dirty="0">
              <a:solidFill>
                <a:srgbClr val="2A00FF"/>
              </a:solidFill>
              <a:latin typeface="Gotham HTF Book" pitchFamily="2" charset="0"/>
            </a:endParaRPr>
          </a:p>
          <a:p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    &lt;</a:t>
            </a:r>
            <a:r>
              <a:rPr lang="en-US" sz="1400" dirty="0">
                <a:solidFill>
                  <a:srgbClr val="3F7F7F"/>
                </a:solidFill>
                <a:latin typeface="Gotham HTF Book" pitchFamily="2" charset="0"/>
              </a:rPr>
              <a:t>property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Gotham HTF Book" pitchFamily="2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=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"hibernate.hbm2ddl.auto"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Gotham HTF Book" pitchFamily="2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=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"update"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/&gt;</a:t>
            </a:r>
            <a:endParaRPr lang="en-US" sz="1400" dirty="0">
              <a:solidFill>
                <a:srgbClr val="2A00FF"/>
              </a:solidFill>
              <a:latin typeface="Gotham HTF Book" pitchFamily="2" charset="0"/>
            </a:endParaRPr>
          </a:p>
          <a:p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    &lt;</a:t>
            </a:r>
            <a:r>
              <a:rPr lang="en-US" sz="1400" dirty="0">
                <a:solidFill>
                  <a:srgbClr val="3F7F7F"/>
                </a:solidFill>
                <a:latin typeface="Gotham HTF Book" pitchFamily="2" charset="0"/>
              </a:rPr>
              <a:t>property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Gotham HTF Book" pitchFamily="2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=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Gotham HTF Book" pitchFamily="2" charset="0"/>
              </a:rPr>
              <a:t>hibernate.dialect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Gotham HTF Book" pitchFamily="2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=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"org.hibernate.dialect.Oracle12cDialect"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/&gt;</a:t>
            </a:r>
            <a:endParaRPr lang="en-US" sz="1400" dirty="0">
              <a:solidFill>
                <a:srgbClr val="2A00FF"/>
              </a:solidFill>
              <a:latin typeface="Gotham HTF Book" pitchFamily="2" charset="0"/>
            </a:endParaRPr>
          </a:p>
          <a:p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    &lt;</a:t>
            </a:r>
            <a:r>
              <a:rPr lang="en-US" sz="1400" dirty="0">
                <a:solidFill>
                  <a:srgbClr val="3F7F7F"/>
                </a:solidFill>
                <a:latin typeface="Gotham HTF Book" pitchFamily="2" charset="0"/>
              </a:rPr>
              <a:t>property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Gotham HTF Book" pitchFamily="2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=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Gotham HTF Book" pitchFamily="2" charset="0"/>
              </a:rPr>
              <a:t>javax.persistence.jdbc.driver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Gotham HTF Book" pitchFamily="2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=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Gotham HTF Book" pitchFamily="2" charset="0"/>
              </a:rPr>
              <a:t>oracle.jdbc.OracleDriver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/&gt;</a:t>
            </a:r>
            <a:endParaRPr lang="en-US" sz="1400" dirty="0">
              <a:solidFill>
                <a:srgbClr val="2A00FF"/>
              </a:solidFill>
              <a:latin typeface="Gotham HTF Book" pitchFamily="2" charset="0"/>
            </a:endParaRPr>
          </a:p>
          <a:p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    &lt;</a:t>
            </a:r>
            <a:r>
              <a:rPr lang="en-US" sz="1400" dirty="0">
                <a:solidFill>
                  <a:srgbClr val="3F7F7F"/>
                </a:solidFill>
                <a:latin typeface="Gotham HTF Book" pitchFamily="2" charset="0"/>
              </a:rPr>
              <a:t>property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Gotham HTF Book" pitchFamily="2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=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Gotham HTF Book" pitchFamily="2" charset="0"/>
              </a:rPr>
              <a:t>javax.persistence.jdbc.user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Gotham HTF Book" pitchFamily="2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=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""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/&gt;</a:t>
            </a:r>
            <a:endParaRPr lang="en-US" sz="1400" dirty="0">
              <a:solidFill>
                <a:srgbClr val="2A00FF"/>
              </a:solidFill>
              <a:latin typeface="Gotham HTF Book" pitchFamily="2" charset="0"/>
            </a:endParaRPr>
          </a:p>
          <a:p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    &lt;</a:t>
            </a:r>
            <a:r>
              <a:rPr lang="en-US" sz="1400" dirty="0">
                <a:solidFill>
                  <a:srgbClr val="3F7F7F"/>
                </a:solidFill>
                <a:latin typeface="Gotham HTF Book" pitchFamily="2" charset="0"/>
              </a:rPr>
              <a:t>property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Gotham HTF Book" pitchFamily="2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=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Gotham HTF Book" pitchFamily="2" charset="0"/>
              </a:rPr>
              <a:t>javax.persistence.jdbc.password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Gotham HTF Book" pitchFamily="2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=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""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/&gt;</a:t>
            </a:r>
            <a:endParaRPr lang="en-US" sz="1400" dirty="0">
              <a:solidFill>
                <a:srgbClr val="2A00FF"/>
              </a:solidFill>
              <a:latin typeface="Gotham HTF Book" pitchFamily="2" charset="0"/>
            </a:endParaRPr>
          </a:p>
          <a:p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    &lt;</a:t>
            </a:r>
            <a:r>
              <a:rPr lang="en-US" sz="1400" dirty="0">
                <a:solidFill>
                  <a:srgbClr val="3F7F7F"/>
                </a:solidFill>
                <a:latin typeface="Gotham HTF Book" pitchFamily="2" charset="0"/>
              </a:rPr>
              <a:t>property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1400" dirty="0">
                <a:solidFill>
                  <a:srgbClr val="7F007F"/>
                </a:solidFill>
                <a:latin typeface="Gotham HTF Book" pitchFamily="2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=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Gotham HTF Book" pitchFamily="2" charset="0"/>
              </a:rPr>
              <a:t>javax.persistence.jdbc.url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 </a:t>
            </a:r>
            <a:r>
              <a:rPr lang="en-US" sz="1400" dirty="0">
                <a:solidFill>
                  <a:srgbClr val="7F007F"/>
                </a:solidFill>
                <a:latin typeface="Gotham HTF Book" pitchFamily="2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=</a:t>
            </a:r>
            <a:r>
              <a:rPr lang="en-US" sz="1400" dirty="0">
                <a:solidFill>
                  <a:srgbClr val="2A00FF"/>
                </a:solidFill>
                <a:latin typeface="Gotham HTF Book" pitchFamily="2" charset="0"/>
              </a:rPr>
              <a:t>""</a:t>
            </a:r>
            <a:r>
              <a:rPr lang="en-US" sz="14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/&gt;</a:t>
            </a:r>
            <a:endParaRPr lang="en-US" sz="1400" dirty="0">
              <a:solidFill>
                <a:srgbClr val="2A00FF"/>
              </a:solidFill>
              <a:latin typeface="Gotham HTF Book" pitchFamily="2" charset="0"/>
            </a:endParaRPr>
          </a:p>
          <a:p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  &lt;/</a:t>
            </a:r>
            <a:r>
              <a:rPr lang="en-US" sz="1400" dirty="0">
                <a:solidFill>
                  <a:srgbClr val="3F7F7F"/>
                </a:solidFill>
                <a:latin typeface="Gotham HTF Book" pitchFamily="2" charset="0"/>
              </a:rPr>
              <a:t>properties</a:t>
            </a:r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&gt;</a:t>
            </a:r>
            <a:endParaRPr lang="en-US" sz="1400" dirty="0">
              <a:solidFill>
                <a:srgbClr val="3F7F7F"/>
              </a:solidFill>
              <a:latin typeface="Gotham HTF Book" pitchFamily="2" charset="0"/>
            </a:endParaRPr>
          </a:p>
          <a:p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Gotham HTF Book" pitchFamily="2" charset="0"/>
              </a:rPr>
              <a:t>persistence-unit</a:t>
            </a:r>
            <a:r>
              <a:rPr lang="en-US" sz="1400" dirty="0">
                <a:solidFill>
                  <a:srgbClr val="008080"/>
                </a:solidFill>
                <a:latin typeface="Gotham HTF Book" pitchFamily="2" charset="0"/>
              </a:rPr>
              <a:t>&gt;</a:t>
            </a:r>
            <a:endParaRPr lang="en-US" sz="1400" dirty="0">
              <a:solidFill>
                <a:srgbClr val="3F7F7F"/>
              </a:solidFill>
              <a:latin typeface="Gotham HTF Book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7F8EB1D-F175-314A-AFD0-ED84ABF9F5C3}"/>
              </a:ext>
            </a:extLst>
          </p:cNvPr>
          <p:cNvSpPr/>
          <p:nvPr/>
        </p:nvSpPr>
        <p:spPr>
          <a:xfrm>
            <a:off x="271930" y="2922885"/>
            <a:ext cx="8651353" cy="3141557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792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8B9E23-E872-5A4C-A242-A8B5464CE7E1}"/>
              </a:ext>
            </a:extLst>
          </p:cNvPr>
          <p:cNvCxnSpPr/>
          <p:nvPr/>
        </p:nvCxnSpPr>
        <p:spPr>
          <a:xfrm>
            <a:off x="3210472" y="1040524"/>
            <a:ext cx="0" cy="50554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78212FD-CD42-A744-89E8-62FB08FD2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</a:rPr>
              <a:t>TRAJETÓRIA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CF0B4-BA8C-BC4C-81EC-AEBC503A6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435" y="1263874"/>
            <a:ext cx="434421" cy="4344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163EC2-7B2D-3B4A-A27B-24356C535E20}"/>
              </a:ext>
            </a:extLst>
          </p:cNvPr>
          <p:cNvSpPr/>
          <p:nvPr/>
        </p:nvSpPr>
        <p:spPr>
          <a:xfrm>
            <a:off x="3439510" y="1310575"/>
            <a:ext cx="1861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70C0"/>
                </a:solidFill>
                <a:latin typeface="Gotham HTF Book" pitchFamily="2" charset="0"/>
              </a:rPr>
              <a:t>JPA </a:t>
            </a:r>
            <a:r>
              <a:rPr lang="pt-BR" dirty="0" err="1">
                <a:solidFill>
                  <a:srgbClr val="0070C0"/>
                </a:solidFill>
                <a:latin typeface="Gotham HTF Book" pitchFamily="2" charset="0"/>
              </a:rPr>
              <a:t>Intodução</a:t>
            </a:r>
            <a:endParaRPr lang="pt-B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093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97671" y="2515426"/>
            <a:ext cx="4258660" cy="1325563"/>
          </a:xfrm>
        </p:spPr>
        <p:txBody>
          <a:bodyPr>
            <a:normAutofit/>
          </a:bodyPr>
          <a:lstStyle/>
          <a:p>
            <a:r>
              <a:rPr lang="pt-BR" dirty="0">
                <a:latin typeface="Gotham HTF Book" pitchFamily="2" charset="0"/>
              </a:rPr>
              <a:t>ENTIDADES</a:t>
            </a:r>
          </a:p>
        </p:txBody>
      </p:sp>
    </p:spTree>
    <p:extLst>
      <p:ext uri="{BB962C8B-B14F-4D97-AF65-F5344CB8AC3E}">
        <p14:creationId xmlns:p14="http://schemas.microsoft.com/office/powerpoint/2010/main" val="30318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ENTIDADE</a:t>
            </a:r>
          </a:p>
        </p:txBody>
      </p:sp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CAFE1326-B002-964F-8965-A6004E41E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9696" y="657901"/>
            <a:ext cx="8823388" cy="395128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1800" dirty="0">
                <a:latin typeface="Gotham HTF Book" pitchFamily="2" charset="0"/>
              </a:rPr>
              <a:t>Representam as unidades de </a:t>
            </a:r>
            <a:r>
              <a:rPr lang="pt-BR" sz="1800" b="1" dirty="0">
                <a:latin typeface="Gotham HTF Book" pitchFamily="2" charset="0"/>
              </a:rPr>
              <a:t>persistência</a:t>
            </a:r>
            <a:r>
              <a:rPr lang="pt-BR" sz="18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pt-BR" sz="1800" dirty="0">
                <a:latin typeface="Gotham HTF Book" pitchFamily="2" charset="0"/>
              </a:rPr>
              <a:t>Correspondem a </a:t>
            </a:r>
            <a:r>
              <a:rPr lang="pt-BR" sz="1800" b="1" dirty="0">
                <a:latin typeface="Gotham HTF Book" pitchFamily="2" charset="0"/>
              </a:rPr>
              <a:t>classes simples </a:t>
            </a:r>
            <a:r>
              <a:rPr lang="pt-BR" sz="1800" dirty="0">
                <a:latin typeface="Gotham HTF Book" pitchFamily="2" charset="0"/>
              </a:rPr>
              <a:t>(POJO) cujo estado pode ser persistido;</a:t>
            </a:r>
          </a:p>
          <a:p>
            <a:pPr algn="just">
              <a:lnSpc>
                <a:spcPct val="150000"/>
              </a:lnSpc>
            </a:pPr>
            <a:r>
              <a:rPr lang="pt-BR" sz="1800" dirty="0">
                <a:latin typeface="Gotham HTF Book" pitchFamily="2" charset="0"/>
              </a:rPr>
              <a:t>Permitem o acesso aos dados por meio de </a:t>
            </a:r>
            <a:r>
              <a:rPr lang="pt-BR" sz="1800" b="1" dirty="0">
                <a:latin typeface="Gotham HTF Book" pitchFamily="2" charset="0"/>
              </a:rPr>
              <a:t>métodos </a:t>
            </a:r>
            <a:r>
              <a:rPr lang="pt-BR" sz="1800" b="1" dirty="0" err="1">
                <a:latin typeface="Gotham HTF Book" pitchFamily="2" charset="0"/>
              </a:rPr>
              <a:t>gets</a:t>
            </a:r>
            <a:r>
              <a:rPr lang="pt-BR" sz="1800" b="1" dirty="0">
                <a:latin typeface="Gotham HTF Book" pitchFamily="2" charset="0"/>
              </a:rPr>
              <a:t> e sets</a:t>
            </a:r>
            <a:r>
              <a:rPr lang="pt-BR" sz="18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pt-BR" sz="1800" dirty="0">
                <a:latin typeface="Gotham HTF Book" pitchFamily="2" charset="0"/>
              </a:rPr>
              <a:t>Possuem, obrigatoriamente, um </a:t>
            </a:r>
            <a:r>
              <a:rPr lang="pt-BR" sz="1800" b="1" dirty="0">
                <a:latin typeface="Gotham HTF Book" pitchFamily="2" charset="0"/>
              </a:rPr>
              <a:t>identificador único</a:t>
            </a:r>
            <a:r>
              <a:rPr lang="pt-BR" sz="18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pt-BR" sz="1800" dirty="0">
                <a:latin typeface="Gotham HTF Book" pitchFamily="2" charset="0"/>
              </a:rPr>
              <a:t>Recomendável que implementem a interface </a:t>
            </a:r>
            <a:r>
              <a:rPr lang="pt-BR" sz="1800" b="1" dirty="0" err="1">
                <a:latin typeface="Gotham HTF Book" pitchFamily="2" charset="0"/>
              </a:rPr>
              <a:t>Serializable</a:t>
            </a:r>
            <a:r>
              <a:rPr lang="pt-BR" sz="18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pt-BR" sz="1800" dirty="0">
                <a:latin typeface="Gotham HTF Book" pitchFamily="2" charset="0"/>
              </a:rPr>
              <a:t>Tais classes são </a:t>
            </a:r>
            <a:r>
              <a:rPr lang="pt-BR" sz="1800" b="1" dirty="0">
                <a:latin typeface="Gotham HTF Book" pitchFamily="2" charset="0"/>
              </a:rPr>
              <a:t>mapeadas</a:t>
            </a:r>
            <a:r>
              <a:rPr lang="pt-BR" sz="1800" dirty="0">
                <a:latin typeface="Gotham HTF Book" pitchFamily="2" charset="0"/>
              </a:rPr>
              <a:t> para o </a:t>
            </a:r>
            <a:r>
              <a:rPr lang="pt-BR" sz="1800" b="1" dirty="0">
                <a:latin typeface="Gotham HTF Book" pitchFamily="2" charset="0"/>
              </a:rPr>
              <a:t>banco de dados </a:t>
            </a:r>
            <a:r>
              <a:rPr lang="pt-BR" sz="1800" dirty="0">
                <a:latin typeface="Gotham HTF Book" pitchFamily="2" charset="0"/>
              </a:rPr>
              <a:t>por meio de anotações;</a:t>
            </a:r>
          </a:p>
          <a:p>
            <a:pPr algn="just">
              <a:lnSpc>
                <a:spcPct val="150000"/>
              </a:lnSpc>
            </a:pPr>
            <a:r>
              <a:rPr lang="pt-BR" sz="1800" dirty="0">
                <a:latin typeface="Gotham HTF Book" pitchFamily="2" charset="0"/>
              </a:rPr>
              <a:t>São como </a:t>
            </a:r>
            <a:r>
              <a:rPr lang="pt-BR" sz="1800" b="1" dirty="0">
                <a:latin typeface="Gotham HTF Book" pitchFamily="2" charset="0"/>
              </a:rPr>
              <a:t>espelhos do banco de da</a:t>
            </a:r>
            <a:r>
              <a:rPr lang="pt-BR" sz="1800" dirty="0">
                <a:latin typeface="Gotham HTF Book" pitchFamily="2" charset="0"/>
              </a:rPr>
              <a:t>dos, isto é, uma instância é criada ou alterada primeiramente em memória e posteriormente </a:t>
            </a:r>
            <a:r>
              <a:rPr lang="pt-BR" sz="1800" b="1" dirty="0">
                <a:latin typeface="Gotham HTF Book" pitchFamily="2" charset="0"/>
              </a:rPr>
              <a:t>atualizada</a:t>
            </a:r>
            <a:r>
              <a:rPr lang="pt-BR" sz="1800" dirty="0">
                <a:latin typeface="Gotham HTF Book" pitchFamily="2" charset="0"/>
              </a:rPr>
              <a:t> no </a:t>
            </a:r>
            <a:r>
              <a:rPr lang="pt-BR" sz="1800" b="1" dirty="0">
                <a:latin typeface="Gotham HTF Book" pitchFamily="2" charset="0"/>
              </a:rPr>
              <a:t>banco de dados</a:t>
            </a:r>
            <a:r>
              <a:rPr lang="pt-BR" sz="18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pt-BR" sz="1800" dirty="0">
                <a:latin typeface="Gotham HTF Book" pitchFamily="2" charset="0"/>
              </a:rPr>
              <a:t>São gerenciadas por um mecanismo de persistência denominado </a:t>
            </a:r>
            <a:r>
              <a:rPr lang="pt-BR" sz="1800" b="1" dirty="0" err="1">
                <a:latin typeface="Gotham HTF Book" pitchFamily="2" charset="0"/>
              </a:rPr>
              <a:t>Entity</a:t>
            </a:r>
            <a:r>
              <a:rPr lang="pt-BR" sz="1800" dirty="0">
                <a:latin typeface="Gotham HTF Book" pitchFamily="2" charset="0"/>
              </a:rPr>
              <a:t> </a:t>
            </a:r>
            <a:r>
              <a:rPr lang="pt-BR" sz="1800" b="1" dirty="0">
                <a:latin typeface="Gotham HTF Book" pitchFamily="2" charset="0"/>
              </a:rPr>
              <a:t>Manager</a:t>
            </a:r>
            <a:r>
              <a:rPr lang="pt-BR" sz="1800" dirty="0">
                <a:latin typeface="Gotham HTF Book" pitchFamily="2" charset="0"/>
              </a:rPr>
              <a:t>;</a:t>
            </a:r>
            <a:endParaRPr lang="pt-BR" sz="1800" u="sng" dirty="0">
              <a:latin typeface="Gotham HTF Book" pitchFamily="2" charset="0"/>
              <a:cs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pt-BR" sz="1800" dirty="0">
              <a:latin typeface="Gotham HTF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16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@ENTITY</a:t>
            </a: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21C600F9-73F6-AC4C-A0C1-FA7AE21AE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1930" y="877828"/>
            <a:ext cx="8483731" cy="395128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2000" dirty="0">
                <a:latin typeface="Gotham HTF Book" pitchFamily="2" charset="0"/>
              </a:rPr>
              <a:t>As anotações da JPA situam-se no pacote </a:t>
            </a:r>
            <a:r>
              <a:rPr lang="pt-BR" sz="2000" b="1" dirty="0" err="1">
                <a:latin typeface="Gotham HTF Book" pitchFamily="2" charset="0"/>
              </a:rPr>
              <a:t>javax.persistence</a:t>
            </a:r>
            <a:r>
              <a:rPr lang="pt-BR" sz="20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2000" dirty="0">
                <a:latin typeface="Gotham HTF Book" pitchFamily="2" charset="0"/>
              </a:rPr>
              <a:t>A anotação </a:t>
            </a:r>
            <a:r>
              <a:rPr lang="pt-BR" sz="2000" b="1" dirty="0">
                <a:latin typeface="Gotham HTF Book" pitchFamily="2" charset="0"/>
              </a:rPr>
              <a:t>@</a:t>
            </a:r>
            <a:r>
              <a:rPr lang="pt-BR" sz="2000" b="1" dirty="0" err="1">
                <a:latin typeface="Gotham HTF Book" pitchFamily="2" charset="0"/>
              </a:rPr>
              <a:t>Entity</a:t>
            </a:r>
            <a:r>
              <a:rPr lang="pt-BR" sz="2000" dirty="0">
                <a:latin typeface="Gotham HTF Book" pitchFamily="2" charset="0"/>
              </a:rPr>
              <a:t> especifica que uma classe é uma entidade;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2000" dirty="0">
                <a:latin typeface="Gotham HTF Book" pitchFamily="2" charset="0"/>
              </a:rPr>
              <a:t>O </a:t>
            </a:r>
            <a:r>
              <a:rPr lang="pt-BR" sz="2000" b="1" dirty="0">
                <a:latin typeface="Gotham HTF Book" pitchFamily="2" charset="0"/>
              </a:rPr>
              <a:t>nome da tabela </a:t>
            </a:r>
            <a:r>
              <a:rPr lang="pt-BR" sz="2000" dirty="0">
                <a:latin typeface="Gotham HTF Book" pitchFamily="2" charset="0"/>
              </a:rPr>
              <a:t>da entidade será o </a:t>
            </a:r>
            <a:r>
              <a:rPr lang="pt-BR" sz="2000" b="1" dirty="0">
                <a:latin typeface="Gotham HTF Book" pitchFamily="2" charset="0"/>
              </a:rPr>
              <a:t>mesmo da classe </a:t>
            </a:r>
            <a:r>
              <a:rPr lang="pt-BR" sz="2000" dirty="0">
                <a:latin typeface="Gotham HTF Book" pitchFamily="2" charset="0"/>
              </a:rPr>
              <a:t>com a anotação </a:t>
            </a:r>
            <a:r>
              <a:rPr lang="pt-BR" sz="2000" b="1" dirty="0">
                <a:latin typeface="Gotham HTF Book" pitchFamily="2" charset="0"/>
              </a:rPr>
              <a:t>@</a:t>
            </a:r>
            <a:r>
              <a:rPr lang="pt-BR" sz="2000" b="1" dirty="0" err="1">
                <a:latin typeface="Gotham HTF Book" pitchFamily="2" charset="0"/>
              </a:rPr>
              <a:t>Entity</a:t>
            </a:r>
            <a:r>
              <a:rPr lang="pt-BR" sz="2000" b="1" dirty="0">
                <a:latin typeface="Gotham HTF Book" pitchFamily="2" charset="0"/>
              </a:rPr>
              <a:t>.</a:t>
            </a:r>
          </a:p>
          <a:p>
            <a:pPr marL="0" indent="0" algn="just">
              <a:buNone/>
              <a:defRPr/>
            </a:pPr>
            <a:endParaRPr lang="en-US" sz="1800" dirty="0">
              <a:latin typeface="Gotham HTF Book" pitchFamily="2" charset="0"/>
              <a:cs typeface="Consolas" pitchFamily="49" charset="0"/>
            </a:endParaRPr>
          </a:p>
          <a:p>
            <a:pPr marL="0" indent="0">
              <a:buNone/>
            </a:pPr>
            <a:endParaRPr lang="pt-BR" sz="1800" dirty="0">
              <a:latin typeface="Gotham HTF Book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81FDF65-C065-9143-8A2C-B5ED9CBFF1B2}"/>
              </a:ext>
            </a:extLst>
          </p:cNvPr>
          <p:cNvSpPr/>
          <p:nvPr/>
        </p:nvSpPr>
        <p:spPr>
          <a:xfrm>
            <a:off x="2037243" y="3682818"/>
            <a:ext cx="5069514" cy="2536848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57AFA4-4849-CD4F-A066-FA16210AF9E3}"/>
              </a:ext>
            </a:extLst>
          </p:cNvPr>
          <p:cNvSpPr/>
          <p:nvPr/>
        </p:nvSpPr>
        <p:spPr>
          <a:xfrm>
            <a:off x="2534757" y="3682818"/>
            <a:ext cx="4572000" cy="25368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b="1" dirty="0">
                <a:solidFill>
                  <a:srgbClr val="407DD6"/>
                </a:solidFill>
                <a:latin typeface="Gotham HTF Book" pitchFamily="2" charset="0"/>
                <a:cs typeface="Consolas" pitchFamily="49" charset="0"/>
              </a:rPr>
              <a:t>@Entity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dirty="0">
                <a:latin typeface="Gotham HTF Book" pitchFamily="2" charset="0"/>
                <a:cs typeface="Consolas" pitchFamily="49" charset="0"/>
              </a:rPr>
              <a:t>public class </a:t>
            </a:r>
            <a:r>
              <a:rPr lang="en-US" dirty="0" err="1">
                <a:latin typeface="Gotham HTF Book" pitchFamily="2" charset="0"/>
                <a:cs typeface="Consolas" pitchFamily="49" charset="0"/>
              </a:rPr>
              <a:t>Cliente</a:t>
            </a:r>
            <a:r>
              <a:rPr lang="en-US" dirty="0">
                <a:latin typeface="Gotham HTF Book" pitchFamily="2" charset="0"/>
                <a:cs typeface="Consolas" pitchFamily="49" charset="0"/>
              </a:rPr>
              <a:t> {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dirty="0">
                <a:latin typeface="Gotham HTF Book" pitchFamily="2" charset="0"/>
                <a:cs typeface="Consolas" pitchFamily="49" charset="0"/>
              </a:rPr>
              <a:t>	private </a:t>
            </a:r>
            <a:r>
              <a:rPr lang="en-US" dirty="0" err="1">
                <a:latin typeface="Gotham HTF Book" pitchFamily="2" charset="0"/>
                <a:cs typeface="Consolas" pitchFamily="49" charset="0"/>
              </a:rPr>
              <a:t>int</a:t>
            </a:r>
            <a:r>
              <a:rPr lang="en-US" dirty="0">
                <a:latin typeface="Gotham HTF Book" pitchFamily="2" charset="0"/>
                <a:cs typeface="Consolas" pitchFamily="49" charset="0"/>
              </a:rPr>
              <a:t> id;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dirty="0">
                <a:latin typeface="Gotham HTF Book" pitchFamily="2" charset="0"/>
                <a:cs typeface="Consolas" pitchFamily="49" charset="0"/>
              </a:rPr>
              <a:t>	private String </a:t>
            </a:r>
            <a:r>
              <a:rPr lang="en-US" dirty="0" err="1">
                <a:latin typeface="Gotham HTF Book" pitchFamily="2" charset="0"/>
                <a:cs typeface="Consolas" pitchFamily="49" charset="0"/>
              </a:rPr>
              <a:t>nome</a:t>
            </a:r>
            <a:r>
              <a:rPr lang="en-US" dirty="0">
                <a:latin typeface="Gotham HTF Book" pitchFamily="2" charset="0"/>
                <a:cs typeface="Consolas" pitchFamily="49" charset="0"/>
              </a:rPr>
              <a:t>;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dirty="0">
                <a:latin typeface="Gotham HTF Book" pitchFamily="2" charset="0"/>
                <a:cs typeface="Consolas" pitchFamily="49" charset="0"/>
              </a:rPr>
              <a:t>	// </a:t>
            </a:r>
            <a:r>
              <a:rPr lang="en-US" dirty="0" err="1">
                <a:latin typeface="Gotham HTF Book" pitchFamily="2" charset="0"/>
                <a:cs typeface="Consolas" pitchFamily="49" charset="0"/>
              </a:rPr>
              <a:t>métodos</a:t>
            </a:r>
            <a:r>
              <a:rPr lang="en-US" dirty="0">
                <a:latin typeface="Gotham HTF Book" pitchFamily="2" charset="0"/>
                <a:cs typeface="Consolas" pitchFamily="49" charset="0"/>
              </a:rPr>
              <a:t> get e set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dirty="0">
                <a:latin typeface="Gotham HTF Book" pitchFamily="2" charset="0"/>
                <a:cs typeface="Consolas" pitchFamily="49" charset="0"/>
              </a:rPr>
              <a:t>}</a:t>
            </a:r>
            <a:endParaRPr lang="pt-BR" dirty="0">
              <a:latin typeface="Gotham HTF Book" pitchFamily="2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139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@TABLE</a:t>
            </a:r>
          </a:p>
        </p:txBody>
      </p:sp>
      <p:sp>
        <p:nvSpPr>
          <p:cNvPr id="3" name="Espaço Reservado para Conteúdo 4">
            <a:extLst>
              <a:ext uri="{FF2B5EF4-FFF2-40B4-BE49-F238E27FC236}">
                <a16:creationId xmlns:a16="http://schemas.microsoft.com/office/drawing/2014/main" id="{25B91647-F42A-7C49-BF10-31E86EB16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1930" y="785230"/>
            <a:ext cx="8483731" cy="395128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2000" dirty="0">
                <a:latin typeface="Gotham HTF Book" pitchFamily="2" charset="0"/>
              </a:rPr>
              <a:t>É possível alterar o </a:t>
            </a:r>
            <a:r>
              <a:rPr lang="pt-BR" sz="2000" b="1" dirty="0">
                <a:latin typeface="Gotham HTF Book" pitchFamily="2" charset="0"/>
              </a:rPr>
              <a:t>nome</a:t>
            </a:r>
            <a:r>
              <a:rPr lang="pt-BR" sz="2000" dirty="0">
                <a:latin typeface="Gotham HTF Book" pitchFamily="2" charset="0"/>
              </a:rPr>
              <a:t> da </a:t>
            </a:r>
            <a:r>
              <a:rPr lang="pt-BR" sz="2000" b="1" dirty="0">
                <a:latin typeface="Gotham HTF Book" pitchFamily="2" charset="0"/>
              </a:rPr>
              <a:t>tabela</a:t>
            </a:r>
            <a:r>
              <a:rPr lang="pt-BR" sz="2000" dirty="0">
                <a:latin typeface="Gotham HTF Book" pitchFamily="2" charset="0"/>
              </a:rPr>
              <a:t> associada a entidade através do atributo </a:t>
            </a:r>
            <a:r>
              <a:rPr lang="pt-BR" sz="2000" b="1" dirty="0" err="1">
                <a:latin typeface="Gotham HTF Book" pitchFamily="2" charset="0"/>
              </a:rPr>
              <a:t>name</a:t>
            </a:r>
            <a:r>
              <a:rPr lang="pt-BR" sz="2000" dirty="0">
                <a:latin typeface="Gotham HTF Book" pitchFamily="2" charset="0"/>
              </a:rPr>
              <a:t> da </a:t>
            </a:r>
            <a:r>
              <a:rPr lang="pt-BR" sz="2000" i="1" dirty="0" err="1">
                <a:latin typeface="Gotham HTF Book" pitchFamily="2" charset="0"/>
              </a:rPr>
              <a:t>annotation</a:t>
            </a:r>
            <a:r>
              <a:rPr lang="pt-BR" sz="2000" dirty="0">
                <a:latin typeface="Gotham HTF Book" pitchFamily="2" charset="0"/>
              </a:rPr>
              <a:t> </a:t>
            </a:r>
            <a:r>
              <a:rPr lang="pt-BR" sz="2000" b="1" dirty="0">
                <a:latin typeface="Gotham HTF Book" pitchFamily="2" charset="0"/>
              </a:rPr>
              <a:t>@</a:t>
            </a:r>
            <a:r>
              <a:rPr lang="pt-BR" sz="2000" b="1" dirty="0" err="1">
                <a:latin typeface="Gotham HTF Book" pitchFamily="2" charset="0"/>
              </a:rPr>
              <a:t>Table</a:t>
            </a:r>
            <a:r>
              <a:rPr lang="pt-BR" sz="2000" b="1" dirty="0">
                <a:latin typeface="Gotham HTF Book" pitchFamily="2" charset="0"/>
              </a:rPr>
              <a:t>.</a:t>
            </a:r>
          </a:p>
          <a:p>
            <a:pPr algn="just">
              <a:lnSpc>
                <a:spcPct val="150000"/>
              </a:lnSpc>
              <a:defRPr/>
            </a:pPr>
            <a:endParaRPr lang="pt-BR" sz="2000" b="1" u="sng" dirty="0">
              <a:latin typeface="Gotham HTF Book" pitchFamily="2" charset="0"/>
              <a:cs typeface="Consolas" pitchFamily="49" charset="0"/>
            </a:endParaRPr>
          </a:p>
          <a:p>
            <a:pPr marL="0" indent="0">
              <a:buNone/>
            </a:pPr>
            <a:endParaRPr lang="pt-BR" sz="1800" dirty="0">
              <a:latin typeface="Gotham HTF Book" pitchFamily="2" charset="0"/>
            </a:endParaRPr>
          </a:p>
          <a:p>
            <a:pPr marL="0" indent="0" algn="just">
              <a:buNone/>
              <a:defRPr/>
            </a:pPr>
            <a:endParaRPr lang="en-US" sz="1800" dirty="0">
              <a:latin typeface="Gotham HTF Book" pitchFamily="2" charset="0"/>
              <a:cs typeface="Consolas" pitchFamily="49" charset="0"/>
            </a:endParaRPr>
          </a:p>
          <a:p>
            <a:pPr marL="0" indent="0">
              <a:buNone/>
            </a:pPr>
            <a:endParaRPr lang="pt-BR" sz="1800" dirty="0">
              <a:latin typeface="Gotham HTF Book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73D2EC-2551-BA4D-B548-4471DBEED893}"/>
              </a:ext>
            </a:extLst>
          </p:cNvPr>
          <p:cNvSpPr/>
          <p:nvPr/>
        </p:nvSpPr>
        <p:spPr>
          <a:xfrm>
            <a:off x="2332922" y="2393553"/>
            <a:ext cx="4572000" cy="29523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b="1" dirty="0">
                <a:latin typeface="Gotham HTF Book" pitchFamily="2" charset="0"/>
                <a:cs typeface="Consolas" pitchFamily="49" charset="0"/>
              </a:rPr>
              <a:t>@Entity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b="1" dirty="0">
                <a:solidFill>
                  <a:srgbClr val="407DD6"/>
                </a:solidFill>
                <a:latin typeface="Gotham HTF Book" pitchFamily="2" charset="0"/>
                <a:cs typeface="Consolas" pitchFamily="49" charset="0"/>
              </a:rPr>
              <a:t>@Table(name=“TB_CLIENTE”)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dirty="0">
                <a:latin typeface="Gotham HTF Book" pitchFamily="2" charset="0"/>
                <a:cs typeface="Consolas" pitchFamily="49" charset="0"/>
              </a:rPr>
              <a:t>public class </a:t>
            </a:r>
            <a:r>
              <a:rPr lang="en-US" dirty="0" err="1">
                <a:latin typeface="Gotham HTF Book" pitchFamily="2" charset="0"/>
                <a:cs typeface="Consolas" pitchFamily="49" charset="0"/>
              </a:rPr>
              <a:t>Cliente</a:t>
            </a:r>
            <a:r>
              <a:rPr lang="en-US" dirty="0">
                <a:latin typeface="Gotham HTF Book" pitchFamily="2" charset="0"/>
                <a:cs typeface="Consolas" pitchFamily="49" charset="0"/>
              </a:rPr>
              <a:t> {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dirty="0">
                <a:latin typeface="Gotham HTF Book" pitchFamily="2" charset="0"/>
                <a:cs typeface="Consolas" pitchFamily="49" charset="0"/>
              </a:rPr>
              <a:t>	private </a:t>
            </a:r>
            <a:r>
              <a:rPr lang="en-US" dirty="0" err="1">
                <a:latin typeface="Gotham HTF Book" pitchFamily="2" charset="0"/>
                <a:cs typeface="Consolas" pitchFamily="49" charset="0"/>
              </a:rPr>
              <a:t>int</a:t>
            </a:r>
            <a:r>
              <a:rPr lang="en-US" dirty="0">
                <a:latin typeface="Gotham HTF Book" pitchFamily="2" charset="0"/>
                <a:cs typeface="Consolas" pitchFamily="49" charset="0"/>
              </a:rPr>
              <a:t> id;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dirty="0">
                <a:latin typeface="Gotham HTF Book" pitchFamily="2" charset="0"/>
                <a:cs typeface="Consolas" pitchFamily="49" charset="0"/>
              </a:rPr>
              <a:t>	private String </a:t>
            </a:r>
            <a:r>
              <a:rPr lang="en-US" dirty="0" err="1">
                <a:latin typeface="Gotham HTF Book" pitchFamily="2" charset="0"/>
                <a:cs typeface="Consolas" pitchFamily="49" charset="0"/>
              </a:rPr>
              <a:t>nome</a:t>
            </a:r>
            <a:r>
              <a:rPr lang="en-US" dirty="0">
                <a:latin typeface="Gotham HTF Book" pitchFamily="2" charset="0"/>
                <a:cs typeface="Consolas" pitchFamily="49" charset="0"/>
              </a:rPr>
              <a:t>;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dirty="0">
                <a:latin typeface="Gotham HTF Book" pitchFamily="2" charset="0"/>
                <a:cs typeface="Consolas" pitchFamily="49" charset="0"/>
              </a:rPr>
              <a:t>	// </a:t>
            </a:r>
            <a:r>
              <a:rPr lang="en-US" dirty="0" err="1">
                <a:latin typeface="Gotham HTF Book" pitchFamily="2" charset="0"/>
                <a:cs typeface="Consolas" pitchFamily="49" charset="0"/>
              </a:rPr>
              <a:t>métodos</a:t>
            </a:r>
            <a:r>
              <a:rPr lang="en-US" dirty="0">
                <a:latin typeface="Gotham HTF Book" pitchFamily="2" charset="0"/>
                <a:cs typeface="Consolas" pitchFamily="49" charset="0"/>
              </a:rPr>
              <a:t> get e set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dirty="0">
                <a:latin typeface="Gotham HTF Book" pitchFamily="2" charset="0"/>
                <a:cs typeface="Consolas" pitchFamily="49" charset="0"/>
              </a:rPr>
              <a:t>}</a:t>
            </a:r>
            <a:endParaRPr lang="pt-BR" dirty="0">
              <a:latin typeface="Gotham HTF Book" pitchFamily="2" charset="0"/>
              <a:cs typeface="Consolas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66022C-941F-F84A-BC70-4A100CC11DB6}"/>
              </a:ext>
            </a:extLst>
          </p:cNvPr>
          <p:cNvSpPr/>
          <p:nvPr/>
        </p:nvSpPr>
        <p:spPr>
          <a:xfrm>
            <a:off x="1962631" y="2347252"/>
            <a:ext cx="4942291" cy="3119364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7EB1F-8C94-D74C-AD32-10CD27F2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454" y="5342739"/>
            <a:ext cx="998207" cy="99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87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@ID</a:t>
            </a:r>
          </a:p>
        </p:txBody>
      </p:sp>
      <p:sp>
        <p:nvSpPr>
          <p:cNvPr id="3" name="Espaço Reservado para Conteúdo 4">
            <a:extLst>
              <a:ext uri="{FF2B5EF4-FFF2-40B4-BE49-F238E27FC236}">
                <a16:creationId xmlns:a16="http://schemas.microsoft.com/office/drawing/2014/main" id="{66C00361-9110-BA4D-9248-A04B5B009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5771" y="807704"/>
            <a:ext cx="8483731" cy="395128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2000" dirty="0">
                <a:latin typeface="Gotham HTF Book" pitchFamily="2" charset="0"/>
              </a:rPr>
              <a:t>Define o atributo que representa a </a:t>
            </a:r>
            <a:r>
              <a:rPr lang="pt-BR" sz="2000" b="1" dirty="0">
                <a:latin typeface="Gotham HTF Book" pitchFamily="2" charset="0"/>
              </a:rPr>
              <a:t>chave primária;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2000" dirty="0">
                <a:latin typeface="Gotham HTF Book" pitchFamily="2" charset="0"/>
              </a:rPr>
              <a:t>As únicas anotações </a:t>
            </a:r>
            <a:r>
              <a:rPr lang="pt-BR" sz="2000" b="1" dirty="0">
                <a:solidFill>
                  <a:srgbClr val="0070C0"/>
                </a:solidFill>
                <a:latin typeface="Gotham HTF Book" pitchFamily="2" charset="0"/>
              </a:rPr>
              <a:t>obrigatórias</a:t>
            </a:r>
            <a:r>
              <a:rPr lang="pt-BR" sz="2000" dirty="0">
                <a:latin typeface="Gotham HTF Book" pitchFamily="2" charset="0"/>
              </a:rPr>
              <a:t> para uma entidade são o </a:t>
            </a:r>
            <a:r>
              <a:rPr lang="pt-BR" sz="2000" b="1" dirty="0">
                <a:latin typeface="Gotham HTF Book" pitchFamily="2" charset="0"/>
              </a:rPr>
              <a:t>@</a:t>
            </a:r>
            <a:r>
              <a:rPr lang="pt-BR" sz="2000" b="1" dirty="0" err="1">
                <a:latin typeface="Gotham HTF Book" pitchFamily="2" charset="0"/>
              </a:rPr>
              <a:t>Entity</a:t>
            </a:r>
            <a:r>
              <a:rPr lang="pt-BR" sz="2000" dirty="0">
                <a:latin typeface="Gotham HTF Book" pitchFamily="2" charset="0"/>
              </a:rPr>
              <a:t> e </a:t>
            </a:r>
            <a:r>
              <a:rPr lang="pt-BR" sz="2000" b="1" dirty="0">
                <a:latin typeface="Gotham HTF Book" pitchFamily="2" charset="0"/>
              </a:rPr>
              <a:t>@Id</a:t>
            </a:r>
            <a:r>
              <a:rPr lang="pt-BR" sz="2000" dirty="0">
                <a:latin typeface="Gotham HTF Book" pitchFamily="2" charset="0"/>
              </a:rPr>
              <a:t>;</a:t>
            </a:r>
          </a:p>
          <a:p>
            <a:pPr marL="0" indent="0">
              <a:buNone/>
            </a:pPr>
            <a:endParaRPr lang="pt-BR" sz="2000" dirty="0">
              <a:latin typeface="Gotham HTF Book" pitchFamily="2" charset="0"/>
            </a:endParaRPr>
          </a:p>
          <a:p>
            <a:pPr marL="0" indent="0" algn="just">
              <a:buNone/>
              <a:defRPr/>
            </a:pPr>
            <a:endParaRPr lang="en-US" sz="2000" dirty="0">
              <a:latin typeface="Gotham HTF Book" pitchFamily="2" charset="0"/>
              <a:cs typeface="Consolas" pitchFamily="49" charset="0"/>
            </a:endParaRPr>
          </a:p>
          <a:p>
            <a:pPr marL="0" indent="0">
              <a:buNone/>
            </a:pPr>
            <a:endParaRPr lang="pt-BR" sz="2000" dirty="0">
              <a:latin typeface="Gotham HTF Book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EA54D5-1F99-284B-89F5-3FAD780E1894}"/>
              </a:ext>
            </a:extLst>
          </p:cNvPr>
          <p:cNvSpPr/>
          <p:nvPr/>
        </p:nvSpPr>
        <p:spPr>
          <a:xfrm>
            <a:off x="2717089" y="2459171"/>
            <a:ext cx="4572000" cy="38241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sz="2000" b="1" dirty="0">
                <a:latin typeface="Monaco" pitchFamily="2" charset="77"/>
                <a:cs typeface="Consolas" pitchFamily="49" charset="0"/>
              </a:rPr>
              <a:t>@Entity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sz="2000" b="1" dirty="0">
                <a:latin typeface="Monaco" pitchFamily="2" charset="77"/>
                <a:cs typeface="Consolas" pitchFamily="49" charset="0"/>
              </a:rPr>
              <a:t>@Table(name=“TB_CLIENTE”)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sz="2000" dirty="0">
                <a:latin typeface="Monaco" pitchFamily="2" charset="77"/>
                <a:cs typeface="Consolas" pitchFamily="49" charset="0"/>
              </a:rPr>
              <a:t>public class </a:t>
            </a:r>
            <a:r>
              <a:rPr lang="en-US" sz="2000" dirty="0" err="1">
                <a:latin typeface="Monaco" pitchFamily="2" charset="77"/>
                <a:cs typeface="Consolas" pitchFamily="49" charset="0"/>
              </a:rPr>
              <a:t>Cliente</a:t>
            </a:r>
            <a:r>
              <a:rPr lang="en-US" sz="2000" dirty="0">
                <a:latin typeface="Monaco" pitchFamily="2" charset="77"/>
                <a:cs typeface="Consolas" pitchFamily="49" charset="0"/>
              </a:rPr>
              <a:t> {</a:t>
            </a:r>
          </a:p>
          <a:p>
            <a:pPr marL="0" lvl="1" indent="0" algn="just">
              <a:lnSpc>
                <a:spcPct val="150000"/>
              </a:lnSpc>
              <a:buNone/>
              <a:defRPr/>
            </a:pPr>
            <a:r>
              <a:rPr lang="en-US" sz="2400" dirty="0">
                <a:solidFill>
                  <a:srgbClr val="407DD6"/>
                </a:solidFill>
                <a:latin typeface="Monaco" pitchFamily="2" charset="77"/>
                <a:cs typeface="Consolas" pitchFamily="49" charset="0"/>
              </a:rPr>
              <a:t>	</a:t>
            </a:r>
            <a:r>
              <a:rPr lang="en-US" sz="2000" b="1" dirty="0">
                <a:solidFill>
                  <a:srgbClr val="407DD6"/>
                </a:solidFill>
                <a:latin typeface="Monaco" pitchFamily="2" charset="77"/>
                <a:cs typeface="Consolas" pitchFamily="49" charset="0"/>
              </a:rPr>
              <a:t>@Id</a:t>
            </a:r>
            <a:endParaRPr lang="en-US" b="1" dirty="0">
              <a:solidFill>
                <a:srgbClr val="407DD6"/>
              </a:solidFill>
              <a:latin typeface="Monaco" pitchFamily="2" charset="77"/>
              <a:cs typeface="Consolas" pitchFamily="49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sz="2000" dirty="0">
                <a:latin typeface="Monaco" pitchFamily="2" charset="77"/>
                <a:cs typeface="Consolas" pitchFamily="49" charset="0"/>
              </a:rPr>
              <a:t>	private </a:t>
            </a:r>
            <a:r>
              <a:rPr lang="en-US" sz="2000" dirty="0" err="1">
                <a:latin typeface="Monaco" pitchFamily="2" charset="77"/>
                <a:cs typeface="Consolas" pitchFamily="49" charset="0"/>
              </a:rPr>
              <a:t>int</a:t>
            </a:r>
            <a:r>
              <a:rPr lang="en-US" sz="2000" dirty="0">
                <a:latin typeface="Monaco" pitchFamily="2" charset="77"/>
                <a:cs typeface="Consolas" pitchFamily="49" charset="0"/>
              </a:rPr>
              <a:t> id;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sz="2000" dirty="0">
                <a:latin typeface="Monaco" pitchFamily="2" charset="77"/>
                <a:cs typeface="Consolas" pitchFamily="49" charset="0"/>
              </a:rPr>
              <a:t>	private String </a:t>
            </a:r>
            <a:r>
              <a:rPr lang="en-US" sz="2000" dirty="0" err="1">
                <a:latin typeface="Monaco" pitchFamily="2" charset="77"/>
                <a:cs typeface="Consolas" pitchFamily="49" charset="0"/>
              </a:rPr>
              <a:t>nome</a:t>
            </a:r>
            <a:r>
              <a:rPr lang="en-US" sz="2000" dirty="0">
                <a:latin typeface="Monaco" pitchFamily="2" charset="77"/>
                <a:cs typeface="Consolas" pitchFamily="49" charset="0"/>
              </a:rPr>
              <a:t>;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sz="2000" dirty="0">
                <a:latin typeface="Monaco" pitchFamily="2" charset="77"/>
                <a:cs typeface="Consolas" pitchFamily="49" charset="0"/>
              </a:rPr>
              <a:t>	// </a:t>
            </a:r>
            <a:r>
              <a:rPr lang="en-US" sz="2000" dirty="0" err="1">
                <a:latin typeface="Monaco" pitchFamily="2" charset="77"/>
                <a:cs typeface="Consolas" pitchFamily="49" charset="0"/>
              </a:rPr>
              <a:t>métodos</a:t>
            </a:r>
            <a:r>
              <a:rPr lang="en-US" sz="2000" dirty="0">
                <a:latin typeface="Monaco" pitchFamily="2" charset="77"/>
                <a:cs typeface="Consolas" pitchFamily="49" charset="0"/>
              </a:rPr>
              <a:t> get e set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sz="2000" dirty="0">
                <a:latin typeface="Monaco" pitchFamily="2" charset="77"/>
                <a:cs typeface="Consolas" pitchFamily="49" charset="0"/>
              </a:rPr>
              <a:t>}</a:t>
            </a:r>
            <a:endParaRPr lang="pt-BR" sz="2000" dirty="0">
              <a:latin typeface="Monaco" pitchFamily="2" charset="77"/>
              <a:cs typeface="Consolas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63BD95-D476-8A4E-AA36-FFBA9E3A9B9A}"/>
              </a:ext>
            </a:extLst>
          </p:cNvPr>
          <p:cNvSpPr/>
          <p:nvPr/>
        </p:nvSpPr>
        <p:spPr>
          <a:xfrm>
            <a:off x="2346798" y="2459170"/>
            <a:ext cx="4942291" cy="3824123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Gotham HTF Book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DC822-9135-944F-A1AA-3F05CB423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617" y="5300718"/>
            <a:ext cx="1038248" cy="103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94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@GENERATEDVALUE</a:t>
            </a:r>
          </a:p>
        </p:txBody>
      </p:sp>
      <p:sp>
        <p:nvSpPr>
          <p:cNvPr id="3" name="Espaço Reservado para Conteúdo 4">
            <a:extLst>
              <a:ext uri="{FF2B5EF4-FFF2-40B4-BE49-F238E27FC236}">
                <a16:creationId xmlns:a16="http://schemas.microsoft.com/office/drawing/2014/main" id="{902081B9-01BE-4645-A56A-C38AE87A3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6894" y="773652"/>
            <a:ext cx="8838206" cy="395128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Especifica a </a:t>
            </a:r>
            <a:r>
              <a:rPr lang="pt-BR" sz="2000" b="1" dirty="0">
                <a:latin typeface="Gotham HTF Book" pitchFamily="2" charset="0"/>
              </a:rPr>
              <a:t>estratégia</a:t>
            </a:r>
            <a:r>
              <a:rPr lang="pt-BR" sz="2000" dirty="0">
                <a:latin typeface="Gotham HTF Book" pitchFamily="2" charset="0"/>
              </a:rPr>
              <a:t> de </a:t>
            </a:r>
            <a:r>
              <a:rPr lang="pt-BR" sz="2000" b="1" dirty="0">
                <a:latin typeface="Gotham HTF Book" pitchFamily="2" charset="0"/>
              </a:rPr>
              <a:t>geração de valores </a:t>
            </a:r>
            <a:r>
              <a:rPr lang="pt-BR" sz="2000" dirty="0">
                <a:latin typeface="Gotham HTF Book" pitchFamily="2" charset="0"/>
              </a:rPr>
              <a:t>automáticos para os atributos;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Normalmente utilizado em conjunto com o atributo anotado com </a:t>
            </a:r>
            <a:r>
              <a:rPr lang="pt-BR" sz="2000" b="1" dirty="0">
                <a:latin typeface="Gotham HTF Book" pitchFamily="2" charset="0"/>
              </a:rPr>
              <a:t>@Id</a:t>
            </a:r>
            <a:r>
              <a:rPr lang="pt-BR" sz="20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Parâmetros:</a:t>
            </a:r>
          </a:p>
          <a:p>
            <a:pPr lvl="1" algn="just">
              <a:lnSpc>
                <a:spcPct val="150000"/>
              </a:lnSpc>
            </a:pPr>
            <a:r>
              <a:rPr lang="pt-BR" sz="2000" b="1" dirty="0" err="1">
                <a:latin typeface="Gotham HTF Book" pitchFamily="2" charset="0"/>
              </a:rPr>
              <a:t>generator</a:t>
            </a:r>
            <a:r>
              <a:rPr lang="pt-BR" sz="2000" dirty="0">
                <a:latin typeface="Gotham HTF Book" pitchFamily="2" charset="0"/>
              </a:rPr>
              <a:t>: nome do gerador de chaves;</a:t>
            </a:r>
          </a:p>
          <a:p>
            <a:pPr lvl="1" algn="just">
              <a:lnSpc>
                <a:spcPct val="150000"/>
              </a:lnSpc>
            </a:pPr>
            <a:r>
              <a:rPr lang="pt-BR" sz="2000" b="1" dirty="0" err="1">
                <a:latin typeface="Gotham HTF Book" pitchFamily="2" charset="0"/>
              </a:rPr>
              <a:t>strategy</a:t>
            </a:r>
            <a:r>
              <a:rPr lang="pt-BR" sz="2000" dirty="0">
                <a:latin typeface="Gotham HTF Book" pitchFamily="2" charset="0"/>
              </a:rPr>
              <a:t>: indica o tipo de estratégia utilizada;</a:t>
            </a:r>
          </a:p>
          <a:p>
            <a:pPr lvl="1" algn="just">
              <a:lnSpc>
                <a:spcPct val="150000"/>
              </a:lnSpc>
            </a:pPr>
            <a:endParaRPr lang="pt-BR" sz="2000" dirty="0">
              <a:latin typeface="Gotham HTF Book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Tipos mais comuns de </a:t>
            </a:r>
            <a:r>
              <a:rPr lang="pt-BR" sz="2000" b="1" dirty="0">
                <a:latin typeface="Gotham HTF Book" pitchFamily="2" charset="0"/>
              </a:rPr>
              <a:t>estratégias</a:t>
            </a:r>
            <a:r>
              <a:rPr lang="pt-BR" sz="2000" dirty="0">
                <a:latin typeface="Gotham HTF Book" pitchFamily="2" charset="0"/>
              </a:rPr>
              <a:t> de geração:</a:t>
            </a:r>
          </a:p>
          <a:p>
            <a:pPr lvl="1" algn="just">
              <a:lnSpc>
                <a:spcPct val="150000"/>
              </a:lnSpc>
            </a:pPr>
            <a:r>
              <a:rPr lang="pt-BR" sz="2000" b="1" dirty="0" err="1">
                <a:latin typeface="Gotham HTF Book" pitchFamily="2" charset="0"/>
              </a:rPr>
              <a:t>GeneratorType.SEQUENCE</a:t>
            </a:r>
            <a:r>
              <a:rPr lang="pt-BR" sz="2000" dirty="0">
                <a:latin typeface="Gotham HTF Book" pitchFamily="2" charset="0"/>
              </a:rPr>
              <a:t>: baseado em </a:t>
            </a:r>
            <a:r>
              <a:rPr lang="pt-BR" sz="2000" i="1" dirty="0" err="1">
                <a:latin typeface="Gotham HTF Book" pitchFamily="2" charset="0"/>
              </a:rPr>
              <a:t>sequence</a:t>
            </a:r>
            <a:r>
              <a:rPr lang="pt-BR" sz="2000" dirty="0">
                <a:latin typeface="Gotham HTF Book" pitchFamily="2" charset="0"/>
              </a:rPr>
              <a:t>;</a:t>
            </a:r>
          </a:p>
          <a:p>
            <a:pPr lvl="1" algn="just">
              <a:lnSpc>
                <a:spcPct val="150000"/>
              </a:lnSpc>
            </a:pPr>
            <a:r>
              <a:rPr lang="pt-BR" sz="2000" b="1" dirty="0" err="1">
                <a:latin typeface="Gotham HTF Book" pitchFamily="2" charset="0"/>
              </a:rPr>
              <a:t>GeneratorType.IDENTITY</a:t>
            </a:r>
            <a:r>
              <a:rPr lang="pt-BR" sz="2000" dirty="0">
                <a:latin typeface="Gotham HTF Book" pitchFamily="2" charset="0"/>
              </a:rPr>
              <a:t>: campos identidade, auto </a:t>
            </a:r>
            <a:r>
              <a:rPr lang="pt-BR" sz="2000" i="1" dirty="0" err="1">
                <a:latin typeface="Gotham HTF Book" pitchFamily="2" charset="0"/>
              </a:rPr>
              <a:t>increment</a:t>
            </a:r>
            <a:r>
              <a:rPr lang="pt-BR" sz="2000" dirty="0">
                <a:latin typeface="Gotham HTF Book" pitchFamily="2" charset="0"/>
              </a:rPr>
              <a:t>;</a:t>
            </a:r>
            <a:endParaRPr lang="pt-BR" sz="2000" dirty="0">
              <a:solidFill>
                <a:schemeClr val="bg2"/>
              </a:solidFill>
              <a:latin typeface="Gotham HTF Book" pitchFamily="2" charset="0"/>
              <a:cs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A41943-34FB-5D4F-BBAF-D66C6DB70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502" y="3429000"/>
            <a:ext cx="1217914" cy="121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22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@SEQUENCE</a:t>
            </a:r>
            <a:r>
              <a:rPr lang="en-US" sz="2400" dirty="0">
                <a:solidFill>
                  <a:schemeClr val="accent6"/>
                </a:solidFill>
                <a:latin typeface="Gotham HTF Book" pitchFamily="2" charset="0"/>
                <a:cs typeface="Gotham-Book"/>
              </a:rPr>
              <a:t>GENERATOR</a:t>
            </a:r>
          </a:p>
        </p:txBody>
      </p:sp>
      <p:sp>
        <p:nvSpPr>
          <p:cNvPr id="3" name="Espaço Reservado para Conteúdo 4">
            <a:extLst>
              <a:ext uri="{FF2B5EF4-FFF2-40B4-BE49-F238E27FC236}">
                <a16:creationId xmlns:a16="http://schemas.microsoft.com/office/drawing/2014/main" id="{CC90C27D-6045-DF43-B95E-1E3FDC237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5794" y="796800"/>
            <a:ext cx="8483731" cy="395128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Define um gerador de chave primária baseado em </a:t>
            </a:r>
            <a:r>
              <a:rPr lang="pt-BR" sz="2000" b="1" i="1" dirty="0" err="1">
                <a:latin typeface="Gotham HTF Book" pitchFamily="2" charset="0"/>
              </a:rPr>
              <a:t>sequence</a:t>
            </a:r>
            <a:r>
              <a:rPr lang="pt-BR" sz="2000" dirty="0">
                <a:latin typeface="Gotham HTF Book" pitchFamily="2" charset="0"/>
              </a:rPr>
              <a:t>  de </a:t>
            </a:r>
            <a:r>
              <a:rPr lang="pt-BR" sz="2000" b="1" dirty="0">
                <a:latin typeface="Gotham HTF Book" pitchFamily="2" charset="0"/>
              </a:rPr>
              <a:t>banco de dados</a:t>
            </a:r>
            <a:r>
              <a:rPr lang="pt-BR" sz="20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</a:pPr>
            <a:endParaRPr lang="pt-BR" sz="2000" dirty="0">
              <a:latin typeface="Gotham HTF Book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Possui uma associação com o </a:t>
            </a:r>
            <a:r>
              <a:rPr lang="pt-BR" sz="2000" b="1" dirty="0">
                <a:latin typeface="Gotham HTF Book" pitchFamily="2" charset="0"/>
              </a:rPr>
              <a:t>@</a:t>
            </a:r>
            <a:r>
              <a:rPr lang="pt-BR" sz="2000" b="1" dirty="0" err="1">
                <a:latin typeface="Gotham HTF Book" pitchFamily="2" charset="0"/>
              </a:rPr>
              <a:t>GeneratedValue</a:t>
            </a:r>
            <a:r>
              <a:rPr lang="pt-BR" sz="2000" dirty="0">
                <a:latin typeface="Gotham HTF Book" pitchFamily="2" charset="0"/>
              </a:rPr>
              <a:t> definido com a estratégia </a:t>
            </a:r>
            <a:r>
              <a:rPr lang="pt-BR" sz="2000" b="1" dirty="0" err="1">
                <a:latin typeface="Gotham HTF Book" pitchFamily="2" charset="0"/>
              </a:rPr>
              <a:t>GenerationType.SEQUENCE</a:t>
            </a:r>
            <a:r>
              <a:rPr lang="pt-BR" sz="20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</a:pPr>
            <a:endParaRPr lang="pt-BR" sz="2000" dirty="0">
              <a:latin typeface="Gotham HTF Book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Parâmetros:</a:t>
            </a:r>
          </a:p>
          <a:p>
            <a:pPr lvl="1" algn="just">
              <a:lnSpc>
                <a:spcPct val="150000"/>
              </a:lnSpc>
            </a:pPr>
            <a:r>
              <a:rPr lang="pt-BR" sz="2000" b="1" dirty="0" err="1">
                <a:latin typeface="Gotham HTF Book" pitchFamily="2" charset="0"/>
              </a:rPr>
              <a:t>name</a:t>
            </a:r>
            <a:r>
              <a:rPr lang="pt-BR" sz="2000" b="1" dirty="0">
                <a:latin typeface="Gotham HTF Book" pitchFamily="2" charset="0"/>
              </a:rPr>
              <a:t>:</a:t>
            </a:r>
            <a:r>
              <a:rPr lang="pt-BR" sz="2000" dirty="0">
                <a:latin typeface="Gotham HTF Book" pitchFamily="2" charset="0"/>
              </a:rPr>
              <a:t> nome a ser referenciado pelo @</a:t>
            </a:r>
            <a:r>
              <a:rPr lang="pt-BR" sz="2000" dirty="0" err="1">
                <a:latin typeface="Gotham HTF Book" pitchFamily="2" charset="0"/>
              </a:rPr>
              <a:t>GeneratedValue</a:t>
            </a:r>
            <a:r>
              <a:rPr lang="pt-BR" sz="2000" dirty="0">
                <a:latin typeface="Gotham HTF Book" pitchFamily="2" charset="0"/>
              </a:rPr>
              <a:t>;</a:t>
            </a:r>
          </a:p>
          <a:p>
            <a:pPr lvl="1" algn="just">
              <a:lnSpc>
                <a:spcPct val="150000"/>
              </a:lnSpc>
            </a:pPr>
            <a:r>
              <a:rPr lang="pt-BR" sz="2000" b="1" dirty="0" err="1">
                <a:latin typeface="Gotham HTF Book" pitchFamily="2" charset="0"/>
              </a:rPr>
              <a:t>sequenceName</a:t>
            </a:r>
            <a:r>
              <a:rPr lang="pt-BR" sz="2000" b="1" dirty="0">
                <a:latin typeface="Gotham HTF Book" pitchFamily="2" charset="0"/>
              </a:rPr>
              <a:t>:</a:t>
            </a:r>
            <a:r>
              <a:rPr lang="pt-BR" sz="2000" dirty="0">
                <a:latin typeface="Gotham HTF Book" pitchFamily="2" charset="0"/>
              </a:rPr>
              <a:t> nome da </a:t>
            </a:r>
            <a:r>
              <a:rPr lang="pt-BR" sz="2000" i="1" dirty="0" err="1">
                <a:latin typeface="Gotham HTF Book" pitchFamily="2" charset="0"/>
              </a:rPr>
              <a:t>sequence</a:t>
            </a:r>
            <a:r>
              <a:rPr lang="pt-BR" sz="2000" dirty="0">
                <a:latin typeface="Gotham HTF Book" pitchFamily="2" charset="0"/>
              </a:rPr>
              <a:t>  de banco de dados;</a:t>
            </a:r>
          </a:p>
          <a:p>
            <a:pPr lvl="1" algn="just">
              <a:lnSpc>
                <a:spcPct val="150000"/>
              </a:lnSpc>
            </a:pPr>
            <a:r>
              <a:rPr lang="pt-BR" sz="2000" b="1" dirty="0" err="1">
                <a:latin typeface="Gotham HTF Book" pitchFamily="2" charset="0"/>
              </a:rPr>
              <a:t>allocationSize</a:t>
            </a:r>
            <a:r>
              <a:rPr lang="pt-BR" sz="2000" dirty="0">
                <a:latin typeface="Gotham HTF Book" pitchFamily="2" charset="0"/>
              </a:rPr>
              <a:t> :  incremento;</a:t>
            </a:r>
            <a:endParaRPr lang="pt-BR" sz="2000" dirty="0">
              <a:solidFill>
                <a:schemeClr val="bg2"/>
              </a:solidFill>
              <a:latin typeface="Gotham HTF Book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760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MAPEAMENTO SEQUENCE -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Gotham HTF Book" pitchFamily="2" charset="0"/>
                <a:cs typeface="Gotham-Book"/>
              </a:rPr>
              <a:t>EXEMPLO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190550-15ED-C443-A532-230147724EC1}"/>
              </a:ext>
            </a:extLst>
          </p:cNvPr>
          <p:cNvSpPr/>
          <p:nvPr/>
        </p:nvSpPr>
        <p:spPr>
          <a:xfrm>
            <a:off x="532144" y="878717"/>
            <a:ext cx="8785476" cy="5414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@</a:t>
            </a:r>
            <a:r>
              <a:rPr lang="pt-BR" b="1" kern="0" dirty="0" err="1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Entity</a:t>
            </a:r>
            <a:endParaRPr lang="pt-BR" b="1" kern="0" dirty="0">
              <a:solidFill>
                <a:srgbClr val="000000"/>
              </a:solidFill>
              <a:latin typeface="Gotham HTF Book" pitchFamily="2" charset="0"/>
              <a:cs typeface="Consolas" panose="020B0609020204030204" pitchFamily="49" charset="0"/>
            </a:endParaRPr>
          </a:p>
          <a:p>
            <a:pPr lvl="0" algn="just" fontAlgn="base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</a:pPr>
            <a:r>
              <a:rPr lang="pt-BR" b="1" kern="0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@</a:t>
            </a:r>
            <a:r>
              <a:rPr lang="pt-BR" b="1" kern="0" dirty="0" err="1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SequeceGenerator</a:t>
            </a:r>
            <a:r>
              <a:rPr lang="pt-BR" b="1" kern="0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(</a:t>
            </a:r>
            <a:r>
              <a:rPr lang="pt-BR" b="1" kern="0" dirty="0" err="1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name</a:t>
            </a:r>
            <a:r>
              <a:rPr lang="pt-BR" b="1" kern="0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="</a:t>
            </a:r>
            <a:r>
              <a:rPr lang="pt-BR" b="1" kern="0" dirty="0">
                <a:solidFill>
                  <a:srgbClr val="FFC000"/>
                </a:solidFill>
                <a:latin typeface="Gotham HTF Book" pitchFamily="2" charset="0"/>
                <a:cs typeface="Consolas" panose="020B0609020204030204" pitchFamily="49" charset="0"/>
              </a:rPr>
              <a:t>cliente</a:t>
            </a:r>
            <a:r>
              <a:rPr lang="pt-BR" b="1" kern="0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", 						</a:t>
            </a:r>
            <a:r>
              <a:rPr lang="pt-BR" b="1" kern="0" dirty="0" err="1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sequenceName</a:t>
            </a:r>
            <a:r>
              <a:rPr lang="pt-BR" b="1" kern="0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=”TB_SQ_CLIENTE",</a:t>
            </a:r>
            <a:r>
              <a:rPr lang="pt-BR" b="1" kern="0" dirty="0" err="1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allocationSize</a:t>
            </a:r>
            <a:r>
              <a:rPr lang="pt-BR" b="1" kern="0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=1)</a:t>
            </a:r>
          </a:p>
          <a:p>
            <a:pPr lvl="0" algn="just" fontAlgn="base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@</a:t>
            </a:r>
            <a:r>
              <a:rPr lang="pt-BR" b="1" kern="0" dirty="0" err="1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Table</a:t>
            </a:r>
            <a:r>
              <a:rPr lang="pt-BR" b="1" kern="0" dirty="0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(</a:t>
            </a:r>
            <a:r>
              <a:rPr lang="pt-BR" b="1" kern="0" dirty="0" err="1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name</a:t>
            </a:r>
            <a:r>
              <a:rPr lang="pt-BR" b="1" kern="0" dirty="0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=“TB_CLIENTE”)</a:t>
            </a:r>
          </a:p>
          <a:p>
            <a:pPr lvl="0" algn="just" fontAlgn="base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</a:pPr>
            <a:r>
              <a:rPr lang="pt-BR" kern="0" dirty="0" err="1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public</a:t>
            </a:r>
            <a:r>
              <a:rPr lang="pt-BR" kern="0" dirty="0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 </a:t>
            </a:r>
            <a:r>
              <a:rPr lang="pt-BR" kern="0" dirty="0" err="1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class</a:t>
            </a:r>
            <a:r>
              <a:rPr lang="pt-BR" kern="0" dirty="0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 Cliente {</a:t>
            </a:r>
          </a:p>
          <a:p>
            <a:pPr marL="400050" lvl="1" algn="just" fontAlgn="base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@Id</a:t>
            </a:r>
          </a:p>
          <a:p>
            <a:pPr marL="400050" lvl="1" algn="just" fontAlgn="base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</a:pPr>
            <a:r>
              <a:rPr lang="pt-BR" b="1" kern="0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@</a:t>
            </a:r>
            <a:r>
              <a:rPr lang="pt-BR" b="1" kern="0" dirty="0" err="1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GeneratedValue</a:t>
            </a:r>
            <a:r>
              <a:rPr lang="pt-BR" b="1" kern="0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(</a:t>
            </a:r>
            <a:r>
              <a:rPr lang="pt-BR" b="1" kern="0" dirty="0" err="1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strategy</a:t>
            </a:r>
            <a:r>
              <a:rPr lang="pt-BR" b="1" kern="0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=</a:t>
            </a:r>
            <a:r>
              <a:rPr lang="pt-BR" b="1" kern="0" dirty="0" err="1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GenerationType.SEQUENCE</a:t>
            </a:r>
            <a:r>
              <a:rPr lang="pt-BR" b="1" kern="0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,</a:t>
            </a:r>
          </a:p>
          <a:p>
            <a:pPr marL="400050" lvl="1" algn="just" fontAlgn="base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</a:pPr>
            <a:r>
              <a:rPr lang="pt-BR" b="1" kern="0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						</a:t>
            </a:r>
            <a:r>
              <a:rPr lang="pt-BR" b="1" kern="0" dirty="0" err="1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generator</a:t>
            </a:r>
            <a:r>
              <a:rPr lang="pt-BR" b="1" kern="0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="</a:t>
            </a:r>
            <a:r>
              <a:rPr lang="pt-BR" b="1" kern="0" dirty="0">
                <a:solidFill>
                  <a:srgbClr val="FFC000"/>
                </a:solidFill>
                <a:latin typeface="Gotham HTF Book" pitchFamily="2" charset="0"/>
                <a:cs typeface="Consolas" panose="020B0609020204030204" pitchFamily="49" charset="0"/>
              </a:rPr>
              <a:t>cliente</a:t>
            </a:r>
            <a:r>
              <a:rPr lang="pt-BR" b="1" kern="0" dirty="0">
                <a:solidFill>
                  <a:srgbClr val="407DD6"/>
                </a:solidFill>
                <a:latin typeface="Gotham HTF Book" pitchFamily="2" charset="0"/>
                <a:cs typeface="Consolas" panose="020B0609020204030204" pitchFamily="49" charset="0"/>
              </a:rPr>
              <a:t>")</a:t>
            </a:r>
          </a:p>
          <a:p>
            <a:pPr marL="400050" lvl="1" algn="just" fontAlgn="base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</a:pPr>
            <a:r>
              <a:rPr lang="pt-BR" kern="0" dirty="0" err="1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private</a:t>
            </a:r>
            <a:r>
              <a:rPr lang="pt-BR" kern="0" dirty="0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 </a:t>
            </a:r>
            <a:r>
              <a:rPr lang="pt-BR" kern="0" dirty="0" err="1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int</a:t>
            </a:r>
            <a:r>
              <a:rPr lang="pt-BR" kern="0" dirty="0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 id;</a:t>
            </a:r>
          </a:p>
          <a:p>
            <a:pPr marL="400050" lvl="1" algn="just" fontAlgn="base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</a:pPr>
            <a:r>
              <a:rPr lang="pt-BR" kern="0" dirty="0" err="1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private</a:t>
            </a:r>
            <a:r>
              <a:rPr lang="pt-BR" kern="0" dirty="0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 </a:t>
            </a:r>
            <a:r>
              <a:rPr lang="pt-BR" kern="0" dirty="0" err="1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String</a:t>
            </a:r>
            <a:r>
              <a:rPr lang="pt-BR" kern="0" dirty="0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 nome;</a:t>
            </a:r>
          </a:p>
          <a:p>
            <a:pPr marL="400050" lvl="1" algn="just" fontAlgn="base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// métodos </a:t>
            </a:r>
            <a:r>
              <a:rPr lang="pt-BR" kern="0" dirty="0" err="1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get</a:t>
            </a:r>
            <a:r>
              <a:rPr lang="pt-BR" kern="0" dirty="0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 e set</a:t>
            </a:r>
          </a:p>
          <a:p>
            <a:pPr lvl="0" algn="just" fontAlgn="base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Gotham HTF Book" pitchFamily="2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A9D4AF-5B03-7D44-93EE-EDAEEE1BAA12}"/>
              </a:ext>
            </a:extLst>
          </p:cNvPr>
          <p:cNvSpPr/>
          <p:nvPr/>
        </p:nvSpPr>
        <p:spPr>
          <a:xfrm>
            <a:off x="144783" y="701747"/>
            <a:ext cx="8785476" cy="5768501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7183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@COLUMN</a:t>
            </a:r>
          </a:p>
        </p:txBody>
      </p:sp>
      <p:sp>
        <p:nvSpPr>
          <p:cNvPr id="3" name="Espaço Reservado para Conteúdo 4">
            <a:extLst>
              <a:ext uri="{FF2B5EF4-FFF2-40B4-BE49-F238E27FC236}">
                <a16:creationId xmlns:a16="http://schemas.microsoft.com/office/drawing/2014/main" id="{B7F01052-25DF-4242-9EF3-3085E0D3E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5409" y="831528"/>
            <a:ext cx="8483731" cy="395128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Gotham HTF Book" pitchFamily="2" charset="0"/>
              </a:rPr>
              <a:t>Especifica a </a:t>
            </a:r>
            <a:r>
              <a:rPr lang="pt-BR" sz="1800" b="1" dirty="0">
                <a:latin typeface="Gotham HTF Book" pitchFamily="2" charset="0"/>
              </a:rPr>
              <a:t>coluna </a:t>
            </a:r>
            <a:r>
              <a:rPr lang="pt-BR" sz="1800" dirty="0">
                <a:latin typeface="Gotham HTF Book" pitchFamily="2" charset="0"/>
              </a:rPr>
              <a:t>da tabela associada ao </a:t>
            </a:r>
            <a:r>
              <a:rPr lang="pt-BR" sz="1800" b="1" dirty="0">
                <a:latin typeface="Gotham HTF Book" pitchFamily="2" charset="0"/>
              </a:rPr>
              <a:t>atributo</a:t>
            </a:r>
            <a:r>
              <a:rPr lang="pt-BR" sz="1800" dirty="0">
                <a:latin typeface="Gotham HTF Book" pitchFamily="2" charset="0"/>
              </a:rPr>
              <a:t> da entidade;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Gotham HTF Book" pitchFamily="2" charset="0"/>
              </a:rPr>
              <a:t>Caso não definido, assume-se que a coluna terá o mesmo </a:t>
            </a:r>
            <a:r>
              <a:rPr lang="pt-BR" sz="1800" b="1" dirty="0">
                <a:latin typeface="Gotham HTF Book" pitchFamily="2" charset="0"/>
              </a:rPr>
              <a:t>nome do atributo</a:t>
            </a:r>
            <a:r>
              <a:rPr lang="pt-BR" sz="18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Gotham HTF Book" pitchFamily="2" charset="0"/>
              </a:rPr>
              <a:t>Alguns parâmetros: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800" b="1" dirty="0" err="1">
                <a:latin typeface="Gotham HTF Book" pitchFamily="2" charset="0"/>
              </a:rPr>
              <a:t>Name</a:t>
            </a:r>
            <a:r>
              <a:rPr lang="pt-BR" sz="1800" dirty="0">
                <a:latin typeface="Gotham HTF Book" pitchFamily="2" charset="0"/>
              </a:rPr>
              <a:t> - nome da coluna;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800" b="1" dirty="0" err="1">
                <a:latin typeface="Gotham HTF Book" pitchFamily="2" charset="0"/>
              </a:rPr>
              <a:t>Nullable</a:t>
            </a:r>
            <a:r>
              <a:rPr lang="pt-BR" sz="1800" dirty="0">
                <a:latin typeface="Gotham HTF Book" pitchFamily="2" charset="0"/>
              </a:rPr>
              <a:t>  (default </a:t>
            </a:r>
            <a:r>
              <a:rPr lang="pt-BR" sz="1800" dirty="0" err="1">
                <a:latin typeface="Gotham HTF Book" pitchFamily="2" charset="0"/>
              </a:rPr>
              <a:t>true</a:t>
            </a:r>
            <a:r>
              <a:rPr lang="pt-BR" sz="1800" dirty="0">
                <a:latin typeface="Gotham HTF Book" pitchFamily="2" charset="0"/>
              </a:rPr>
              <a:t>) - não permite valores nulos;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800" b="1" dirty="0" err="1">
                <a:latin typeface="Gotham HTF Book" pitchFamily="2" charset="0"/>
              </a:rPr>
              <a:t>Insertable</a:t>
            </a:r>
            <a:r>
              <a:rPr lang="pt-BR" sz="1800" dirty="0">
                <a:latin typeface="Gotham HTF Book" pitchFamily="2" charset="0"/>
              </a:rPr>
              <a:t> (default </a:t>
            </a:r>
            <a:r>
              <a:rPr lang="pt-BR" sz="1800" dirty="0" err="1">
                <a:latin typeface="Gotham HTF Book" pitchFamily="2" charset="0"/>
              </a:rPr>
              <a:t>true</a:t>
            </a:r>
            <a:r>
              <a:rPr lang="pt-BR" sz="1800" dirty="0">
                <a:latin typeface="Gotham HTF Book" pitchFamily="2" charset="0"/>
              </a:rPr>
              <a:t>) - atributo utilizado em operações de INSERT;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800" b="1" dirty="0" err="1">
                <a:latin typeface="Gotham HTF Book" pitchFamily="2" charset="0"/>
              </a:rPr>
              <a:t>Updatable</a:t>
            </a:r>
            <a:r>
              <a:rPr lang="pt-BR" sz="1800" dirty="0">
                <a:latin typeface="Gotham HTF Book" pitchFamily="2" charset="0"/>
              </a:rPr>
              <a:t> (default </a:t>
            </a:r>
            <a:r>
              <a:rPr lang="pt-BR" sz="1800" dirty="0" err="1">
                <a:latin typeface="Gotham HTF Book" pitchFamily="2" charset="0"/>
              </a:rPr>
              <a:t>true</a:t>
            </a:r>
            <a:r>
              <a:rPr lang="pt-BR" sz="1800" dirty="0">
                <a:latin typeface="Gotham HTF Book" pitchFamily="2" charset="0"/>
              </a:rPr>
              <a:t>) - atributo utilizado em operações de UPDATE;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800" b="1" dirty="0" err="1">
                <a:latin typeface="Gotham HTF Book" pitchFamily="2" charset="0"/>
                <a:cs typeface="Consolas" pitchFamily="49" charset="0"/>
              </a:rPr>
              <a:t>Length</a:t>
            </a:r>
            <a:r>
              <a:rPr lang="pt-BR" sz="1800" dirty="0">
                <a:latin typeface="Gotham HTF Book" pitchFamily="2" charset="0"/>
                <a:cs typeface="Consolas" pitchFamily="49" charset="0"/>
              </a:rPr>
              <a:t> (default 255) – atributo utilizado para definir o tamanho do campo, aplicado somente para </a:t>
            </a:r>
            <a:r>
              <a:rPr lang="pt-BR" sz="1800" dirty="0" err="1">
                <a:latin typeface="Gotham HTF Book" pitchFamily="2" charset="0"/>
                <a:cs typeface="Consolas" pitchFamily="49" charset="0"/>
              </a:rPr>
              <a:t>Strings</a:t>
            </a:r>
            <a:r>
              <a:rPr lang="pt-BR" sz="1800" dirty="0">
                <a:latin typeface="Gotham HTF Book" pitchFamily="2" charset="0"/>
                <a:cs typeface="Consolas" pitchFamily="49" charset="0"/>
              </a:rPr>
              <a:t>;</a:t>
            </a:r>
            <a:endParaRPr lang="en-US" sz="1800" dirty="0">
              <a:latin typeface="Gotham HTF Book" pitchFamily="2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07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@COLUMN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F2ECB6F-D46E-9F45-9E1A-DE0EC22F2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663" y="1145109"/>
            <a:ext cx="8229600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@Entity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@Table(name="TB_CLIENTE")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public class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Cliente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 {</a:t>
            </a:r>
          </a:p>
          <a:p>
            <a:pPr marL="400050" marR="0" lvl="1" indent="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@Id</a:t>
            </a:r>
          </a:p>
          <a:p>
            <a:pPr marL="400050" marR="0" lvl="1" indent="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07DD6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@Column(name="CD_CLIENTE")</a:t>
            </a:r>
          </a:p>
          <a:p>
            <a:pPr marL="400050" marR="0" lvl="1" indent="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private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int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 id;</a:t>
            </a:r>
          </a:p>
          <a:p>
            <a:pPr marL="400050" marR="0" lvl="1" indent="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07DD6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@Column(name="NM_CLIENTE", nullable=false)</a:t>
            </a:r>
          </a:p>
          <a:p>
            <a:pPr marL="400050" marR="0" lvl="1" indent="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private String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nome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;</a:t>
            </a:r>
          </a:p>
          <a:p>
            <a:pPr marL="400050" marR="0" lvl="1" indent="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//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métodos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 get e set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}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Consolas" panose="020B06090202040302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6DBA11-D9FB-DF47-AA9E-EEBA2EC18E3A}"/>
              </a:ext>
            </a:extLst>
          </p:cNvPr>
          <p:cNvSpPr/>
          <p:nvPr/>
        </p:nvSpPr>
        <p:spPr>
          <a:xfrm>
            <a:off x="787077" y="861237"/>
            <a:ext cx="7315197" cy="5609011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2823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6A22F6A-D5CD-8C40-A5B5-EC664A89C563}"/>
              </a:ext>
            </a:extLst>
          </p:cNvPr>
          <p:cNvSpPr txBox="1">
            <a:spLocks/>
          </p:cNvSpPr>
          <p:nvPr/>
        </p:nvSpPr>
        <p:spPr>
          <a:xfrm>
            <a:off x="2354317" y="447839"/>
            <a:ext cx="3035300" cy="396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Gotham HTF Book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cs typeface="Gotham-Book"/>
              </a:rPr>
              <a:t>#02 - AGENDA</a:t>
            </a:r>
          </a:p>
        </p:txBody>
      </p:sp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5FE1A678-9EA2-B44C-85C2-5543A70E6005}"/>
              </a:ext>
            </a:extLst>
          </p:cNvPr>
          <p:cNvSpPr txBox="1">
            <a:spLocks/>
          </p:cNvSpPr>
          <p:nvPr/>
        </p:nvSpPr>
        <p:spPr>
          <a:xfrm>
            <a:off x="2595949" y="1162852"/>
            <a:ext cx="6513324" cy="39512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2000" dirty="0">
                <a:solidFill>
                  <a:schemeClr val="bg1"/>
                </a:solidFill>
                <a:latin typeface="Gotham HTF Book" pitchFamily="2" charset="0"/>
              </a:rPr>
              <a:t>Mapeamento Objeto-Relacional</a:t>
            </a:r>
          </a:p>
          <a:p>
            <a:pPr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2000" dirty="0">
                <a:solidFill>
                  <a:schemeClr val="bg1"/>
                </a:solidFill>
                <a:latin typeface="Gotham HTF Book" pitchFamily="2" charset="0"/>
              </a:rPr>
              <a:t>Anotações Java</a:t>
            </a:r>
          </a:p>
          <a:p>
            <a:pPr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2000" dirty="0" err="1">
                <a:solidFill>
                  <a:schemeClr val="bg1"/>
                </a:solidFill>
                <a:latin typeface="Gotham HTF Book" pitchFamily="2" charset="0"/>
              </a:rPr>
              <a:t>APIs</a:t>
            </a:r>
            <a:r>
              <a:rPr lang="pt-BR" altLang="pt-BR" sz="2000" dirty="0">
                <a:solidFill>
                  <a:schemeClr val="bg1"/>
                </a:solidFill>
                <a:latin typeface="Gotham HTF Book" pitchFamily="2" charset="0"/>
              </a:rPr>
              <a:t> de Persistência</a:t>
            </a:r>
          </a:p>
          <a:p>
            <a:pPr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2000" dirty="0">
                <a:solidFill>
                  <a:schemeClr val="bg1"/>
                </a:solidFill>
                <a:latin typeface="Gotham HTF Book" pitchFamily="2" charset="0"/>
              </a:rPr>
              <a:t>JPA – Java </a:t>
            </a:r>
            <a:r>
              <a:rPr lang="pt-BR" altLang="pt-BR" sz="2000" dirty="0" err="1">
                <a:solidFill>
                  <a:schemeClr val="bg1"/>
                </a:solidFill>
                <a:latin typeface="Gotham HTF Book" pitchFamily="2" charset="0"/>
              </a:rPr>
              <a:t>Persistence</a:t>
            </a:r>
            <a:r>
              <a:rPr lang="pt-BR" altLang="pt-BR" sz="2000" dirty="0">
                <a:solidFill>
                  <a:schemeClr val="bg1"/>
                </a:solidFill>
                <a:latin typeface="Gotham HTF Book" pitchFamily="2" charset="0"/>
              </a:rPr>
              <a:t> API e criação do Projeto</a:t>
            </a:r>
          </a:p>
          <a:p>
            <a:pPr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2000" dirty="0">
                <a:solidFill>
                  <a:schemeClr val="bg1"/>
                </a:solidFill>
                <a:latin typeface="Gotham HTF Book" pitchFamily="2" charset="0"/>
              </a:rPr>
              <a:t>Mapeamento de Entidades com anotações:</a:t>
            </a:r>
          </a:p>
          <a:p>
            <a:pPr lvl="1"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1600" dirty="0" err="1">
                <a:solidFill>
                  <a:schemeClr val="bg1"/>
                </a:solidFill>
                <a:latin typeface="Gotham HTF Book" pitchFamily="2" charset="0"/>
              </a:rPr>
              <a:t>Entity</a:t>
            </a:r>
            <a:r>
              <a:rPr lang="pt-BR" altLang="pt-BR" sz="1600" dirty="0">
                <a:solidFill>
                  <a:schemeClr val="bg1"/>
                </a:solidFill>
                <a:latin typeface="Gotham HTF Book" pitchFamily="2" charset="0"/>
              </a:rPr>
              <a:t> e Id</a:t>
            </a:r>
          </a:p>
          <a:p>
            <a:pPr lvl="1"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1600" dirty="0" err="1">
                <a:solidFill>
                  <a:schemeClr val="bg1"/>
                </a:solidFill>
                <a:latin typeface="Gotham HTF Book" pitchFamily="2" charset="0"/>
              </a:rPr>
              <a:t>Table</a:t>
            </a:r>
            <a:endParaRPr lang="pt-BR" altLang="pt-BR" sz="1600" dirty="0">
              <a:solidFill>
                <a:schemeClr val="bg1"/>
              </a:solidFill>
              <a:latin typeface="Gotham HTF Book" pitchFamily="2" charset="0"/>
            </a:endParaRPr>
          </a:p>
          <a:p>
            <a:pPr lvl="1"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1600" dirty="0" err="1">
                <a:solidFill>
                  <a:schemeClr val="bg1"/>
                </a:solidFill>
                <a:latin typeface="Gotham HTF Book" pitchFamily="2" charset="0"/>
              </a:rPr>
              <a:t>GeneratedValue</a:t>
            </a:r>
            <a:r>
              <a:rPr lang="pt-BR" altLang="pt-BR" sz="1600" dirty="0">
                <a:solidFill>
                  <a:schemeClr val="bg1"/>
                </a:solidFill>
                <a:latin typeface="Gotham HTF Book" pitchFamily="2" charset="0"/>
              </a:rPr>
              <a:t> e </a:t>
            </a:r>
            <a:r>
              <a:rPr lang="pt-BR" altLang="pt-BR" sz="1600" dirty="0" err="1">
                <a:solidFill>
                  <a:schemeClr val="bg1"/>
                </a:solidFill>
                <a:latin typeface="Gotham HTF Book" pitchFamily="2" charset="0"/>
              </a:rPr>
              <a:t>SequenceGenerator</a:t>
            </a:r>
            <a:endParaRPr lang="pt-BR" altLang="pt-BR" sz="1600" dirty="0">
              <a:solidFill>
                <a:schemeClr val="bg1"/>
              </a:solidFill>
              <a:latin typeface="Gotham HTF Book" pitchFamily="2" charset="0"/>
            </a:endParaRPr>
          </a:p>
          <a:p>
            <a:pPr lvl="1"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1600" dirty="0" err="1">
                <a:solidFill>
                  <a:schemeClr val="bg1"/>
                </a:solidFill>
                <a:latin typeface="Gotham HTF Book" pitchFamily="2" charset="0"/>
              </a:rPr>
              <a:t>Column</a:t>
            </a:r>
            <a:endParaRPr lang="pt-BR" altLang="pt-BR" sz="1600" dirty="0">
              <a:solidFill>
                <a:schemeClr val="bg1"/>
              </a:solidFill>
              <a:latin typeface="Gotham HTF Book" pitchFamily="2" charset="0"/>
            </a:endParaRPr>
          </a:p>
          <a:p>
            <a:pPr lvl="1"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1600" dirty="0" err="1">
                <a:solidFill>
                  <a:schemeClr val="bg1"/>
                </a:solidFill>
                <a:latin typeface="Gotham HTF Book" pitchFamily="2" charset="0"/>
              </a:rPr>
              <a:t>Transient</a:t>
            </a:r>
            <a:endParaRPr lang="pt-BR" altLang="pt-BR" sz="1600" dirty="0">
              <a:solidFill>
                <a:schemeClr val="bg1"/>
              </a:solidFill>
              <a:latin typeface="Gotham HTF Book" pitchFamily="2" charset="0"/>
            </a:endParaRPr>
          </a:p>
          <a:p>
            <a:pPr lvl="1"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1600" dirty="0">
                <a:solidFill>
                  <a:schemeClr val="bg1"/>
                </a:solidFill>
                <a:latin typeface="Gotham HTF Book" pitchFamily="2" charset="0"/>
              </a:rPr>
              <a:t>Temporal</a:t>
            </a:r>
          </a:p>
          <a:p>
            <a:pPr lvl="1"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1600" dirty="0" err="1">
                <a:solidFill>
                  <a:schemeClr val="bg1"/>
                </a:solidFill>
                <a:latin typeface="Gotham HTF Book" pitchFamily="2" charset="0"/>
              </a:rPr>
              <a:t>Lob</a:t>
            </a:r>
            <a:endParaRPr lang="pt-BR" altLang="pt-BR" sz="1600" dirty="0">
              <a:solidFill>
                <a:schemeClr val="bg1"/>
              </a:solidFill>
              <a:latin typeface="Gotham HTF Book" pitchFamily="2" charset="0"/>
            </a:endParaRPr>
          </a:p>
          <a:p>
            <a:pPr lvl="1"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1600" dirty="0" err="1">
                <a:solidFill>
                  <a:schemeClr val="bg1"/>
                </a:solidFill>
                <a:latin typeface="Gotham HTF Book" pitchFamily="2" charset="0"/>
              </a:rPr>
              <a:t>Enumerated</a:t>
            </a:r>
            <a:endParaRPr lang="pt-BR" altLang="pt-BR" sz="1600" dirty="0">
              <a:solidFill>
                <a:schemeClr val="bg1"/>
              </a:solidFill>
              <a:latin typeface="Gotham HTF Book" pitchFamily="2" charset="0"/>
            </a:endParaRPr>
          </a:p>
          <a:p>
            <a:pPr lvl="1" algn="just">
              <a:spcBef>
                <a:spcPts val="1500"/>
              </a:spcBef>
              <a:buFont typeface="Wingdings" pitchFamily="2" charset="2"/>
              <a:buChar char="§"/>
            </a:pPr>
            <a:endParaRPr lang="pt-BR" altLang="pt-BR" sz="1600" dirty="0">
              <a:solidFill>
                <a:schemeClr val="bg1"/>
              </a:solidFill>
              <a:latin typeface="Gotham HTF Book" pitchFamily="2" charset="0"/>
            </a:endParaRPr>
          </a:p>
          <a:p>
            <a:pPr>
              <a:buFont typeface="Wingdings" pitchFamily="2" charset="2"/>
              <a:buChar char="§"/>
            </a:pPr>
            <a:endParaRPr lang="pt-BR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499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@TRANSIENT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495DE1-078D-0D41-A6FB-3954D3CA8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805943"/>
            <a:ext cx="8229600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Indica que </a:t>
            </a:r>
            <a:r>
              <a:rPr lang="pt-BR" kern="0" dirty="0">
                <a:latin typeface="Gotham HTF Book" pitchFamily="2" charset="0"/>
                <a:cs typeface="Arial"/>
              </a:rPr>
              <a:t>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</a:t>
            </a:r>
            <a:r>
              <a:rPr kumimoji="0" lang="pt-BR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atributo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não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será um 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campo na tabela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;</a:t>
            </a:r>
          </a:p>
          <a:p>
            <a:pPr marL="0" marR="0" lvl="0" indent="0" algn="just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Consolas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14DE61-DDFD-394D-9C66-C5A5D7477037}"/>
              </a:ext>
            </a:extLst>
          </p:cNvPr>
          <p:cNvSpPr/>
          <p:nvPr/>
        </p:nvSpPr>
        <p:spPr>
          <a:xfrm>
            <a:off x="983847" y="1388962"/>
            <a:ext cx="7390535" cy="5081286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241DA9-09B1-3C43-BDD6-FF03CBEAF6F6}"/>
              </a:ext>
            </a:extLst>
          </p:cNvPr>
          <p:cNvSpPr/>
          <p:nvPr/>
        </p:nvSpPr>
        <p:spPr>
          <a:xfrm>
            <a:off x="1661165" y="1504325"/>
            <a:ext cx="6713217" cy="4850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600" b="1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@Entity</a:t>
            </a:r>
          </a:p>
          <a:p>
            <a:pPr lvl="0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600" b="1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@Table(name="TB_CLIENTE")</a:t>
            </a:r>
          </a:p>
          <a:p>
            <a:pPr lvl="0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public class </a:t>
            </a:r>
            <a:r>
              <a:rPr lang="en-US" sz="1600" kern="0" dirty="0" err="1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Cliente</a:t>
            </a:r>
            <a:r>
              <a:rPr lang="en-US" sz="1600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 {</a:t>
            </a:r>
          </a:p>
          <a:p>
            <a:pPr marL="400050" lvl="1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600" b="1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@Id</a:t>
            </a:r>
          </a:p>
          <a:p>
            <a:pPr marL="400050" lvl="1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600" b="1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@Column(name="CD_CLIENTE")</a:t>
            </a:r>
          </a:p>
          <a:p>
            <a:pPr marL="400050" lvl="1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private </a:t>
            </a:r>
            <a:r>
              <a:rPr lang="en-US" sz="1600" kern="0" dirty="0" err="1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int</a:t>
            </a:r>
            <a:r>
              <a:rPr lang="en-US" sz="1600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 id;</a:t>
            </a:r>
          </a:p>
          <a:p>
            <a:pPr marL="400050" lvl="1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600" b="1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@Column(name="NM_CLIENTE", nullable=false)</a:t>
            </a:r>
          </a:p>
          <a:p>
            <a:pPr marL="400050" lvl="1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private String </a:t>
            </a:r>
            <a:r>
              <a:rPr lang="en-US" sz="1600" kern="0" dirty="0" err="1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nome</a:t>
            </a:r>
            <a:r>
              <a:rPr lang="en-US" sz="1600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;</a:t>
            </a:r>
          </a:p>
          <a:p>
            <a:pPr marL="400050" lvl="1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600" b="1" kern="0" dirty="0">
                <a:solidFill>
                  <a:srgbClr val="407DD6"/>
                </a:solidFill>
                <a:latin typeface="Gotham HTF Book" pitchFamily="2" charset="0"/>
                <a:cs typeface="Consolas" pitchFamily="49" charset="0"/>
              </a:rPr>
              <a:t>@Transient</a:t>
            </a:r>
          </a:p>
          <a:p>
            <a:pPr marL="400050" lvl="1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private </a:t>
            </a:r>
            <a:r>
              <a:rPr lang="en-US" sz="1600" kern="0" dirty="0" err="1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int</a:t>
            </a:r>
            <a:r>
              <a:rPr lang="en-US" sz="1600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chaveAcesso</a:t>
            </a:r>
            <a:r>
              <a:rPr lang="en-US" sz="1600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;</a:t>
            </a:r>
          </a:p>
          <a:p>
            <a:pPr lvl="0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}</a:t>
            </a:r>
            <a:endParaRPr lang="pt-BR" sz="1600" kern="0" dirty="0">
              <a:solidFill>
                <a:srgbClr val="000000"/>
              </a:solidFill>
              <a:latin typeface="Gotham HTF Book" pitchFamily="2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146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@TEMPORAL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15EC88D-58C7-504F-9FCC-546CC96F1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30" y="704302"/>
            <a:ext cx="8434387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Especifica o tipo de dado a ser armazenado em propriedades do tipo </a:t>
            </a: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Date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e </a:t>
            </a:r>
            <a:r>
              <a:rPr kumimoji="0" lang="pt-B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Calendar</a:t>
            </a:r>
            <a:r>
              <a:rPr lang="pt-BR" sz="1800" kern="0" dirty="0">
                <a:latin typeface="Gotham HTF Book" pitchFamily="2" charset="0"/>
                <a:cs typeface="Arial"/>
              </a:rPr>
              <a:t>, através dos </a:t>
            </a:r>
            <a:r>
              <a:rPr lang="pt-BR" sz="1800" kern="0" dirty="0" err="1">
                <a:latin typeface="Gotham HTF Book" pitchFamily="2" charset="0"/>
                <a:cs typeface="Arial"/>
              </a:rPr>
              <a:t>p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arâmetros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:</a:t>
            </a:r>
          </a:p>
          <a:p>
            <a:pPr marL="1543050" marR="0" lvl="3" indent="-17145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0" lang="pt-B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TemporalType.TIMESTAMP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: data e hora;</a:t>
            </a:r>
          </a:p>
          <a:p>
            <a:pPr marL="1543050" marR="0" lvl="3" indent="-17145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0" lang="pt-B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TemporalType.DATE</a:t>
            </a: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: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somente data;</a:t>
            </a:r>
          </a:p>
          <a:p>
            <a:pPr marL="1543050" marR="0" lvl="3" indent="-17145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0" lang="pt-B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TemporalType.TIME</a:t>
            </a: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: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somente hora;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Consolas" pitchFamily="49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8C7A08-AEC6-C146-A2C8-5C5BCDEB9F2F}"/>
              </a:ext>
            </a:extLst>
          </p:cNvPr>
          <p:cNvSpPr/>
          <p:nvPr/>
        </p:nvSpPr>
        <p:spPr>
          <a:xfrm>
            <a:off x="1902751" y="3405846"/>
            <a:ext cx="690429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pt-BR" sz="1600" b="1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@</a:t>
            </a:r>
            <a:r>
              <a:rPr lang="pt-BR" sz="1600" b="1" kern="0" dirty="0" err="1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Entity</a:t>
            </a:r>
            <a:endParaRPr lang="pt-BR" sz="1600" b="1" kern="0" dirty="0">
              <a:solidFill>
                <a:srgbClr val="000000"/>
              </a:solidFill>
              <a:latin typeface="Gotham HTF Book" pitchFamily="2" charset="0"/>
              <a:cs typeface="Consolas" pitchFamily="49" charset="0"/>
            </a:endParaRPr>
          </a:p>
          <a:p>
            <a:pPr lvl="0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pt-BR" sz="1600" kern="0" dirty="0" err="1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public</a:t>
            </a:r>
            <a:r>
              <a:rPr lang="pt-BR" sz="1600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 </a:t>
            </a:r>
            <a:r>
              <a:rPr lang="pt-BR" sz="1600" kern="0" dirty="0" err="1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class</a:t>
            </a:r>
            <a:r>
              <a:rPr lang="pt-BR" sz="1600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 Cliente {</a:t>
            </a:r>
          </a:p>
          <a:p>
            <a:pPr marL="400050" lvl="1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pt-BR" sz="1600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...</a:t>
            </a:r>
          </a:p>
          <a:p>
            <a:pPr marL="400050" lvl="1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pt-BR" sz="1600" b="1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@</a:t>
            </a:r>
            <a:r>
              <a:rPr lang="pt-BR" sz="1600" b="1" kern="0" dirty="0" err="1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Column</a:t>
            </a:r>
            <a:r>
              <a:rPr lang="pt-BR" sz="1600" b="1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(</a:t>
            </a:r>
            <a:r>
              <a:rPr lang="pt-BR" sz="1600" b="1" kern="0" dirty="0" err="1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name</a:t>
            </a:r>
            <a:r>
              <a:rPr lang="pt-BR" sz="1600" b="1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=“DT_NASCIMENTO”)</a:t>
            </a:r>
          </a:p>
          <a:p>
            <a:pPr marL="400050" lvl="1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pt-BR" sz="1600" b="1" kern="0" dirty="0">
                <a:solidFill>
                  <a:srgbClr val="407DD6"/>
                </a:solidFill>
                <a:latin typeface="Gotham HTF Book" pitchFamily="2" charset="0"/>
                <a:cs typeface="Consolas" pitchFamily="49" charset="0"/>
              </a:rPr>
              <a:t>@Temporal(</a:t>
            </a:r>
            <a:r>
              <a:rPr lang="pt-BR" sz="1600" b="1" kern="0" dirty="0" err="1">
                <a:solidFill>
                  <a:srgbClr val="407DD6"/>
                </a:solidFill>
                <a:latin typeface="Gotham HTF Book" pitchFamily="2" charset="0"/>
                <a:cs typeface="Consolas" pitchFamily="49" charset="0"/>
              </a:rPr>
              <a:t>value</a:t>
            </a:r>
            <a:r>
              <a:rPr lang="pt-BR" sz="1600" b="1" kern="0" dirty="0">
                <a:solidFill>
                  <a:srgbClr val="407DD6"/>
                </a:solidFill>
                <a:latin typeface="Gotham HTF Book" pitchFamily="2" charset="0"/>
                <a:cs typeface="Consolas" pitchFamily="49" charset="0"/>
              </a:rPr>
              <a:t>=</a:t>
            </a:r>
            <a:r>
              <a:rPr lang="pt-BR" sz="1600" b="1" kern="0" dirty="0" err="1">
                <a:solidFill>
                  <a:srgbClr val="407DD6"/>
                </a:solidFill>
                <a:latin typeface="Gotham HTF Book" pitchFamily="2" charset="0"/>
                <a:cs typeface="Consolas" pitchFamily="49" charset="0"/>
              </a:rPr>
              <a:t>TemporalType.DATE</a:t>
            </a:r>
            <a:r>
              <a:rPr lang="pt-BR" sz="1600" b="1" kern="0" dirty="0">
                <a:solidFill>
                  <a:srgbClr val="407DD6"/>
                </a:solidFill>
                <a:latin typeface="Gotham HTF Book" pitchFamily="2" charset="0"/>
                <a:cs typeface="Consolas" pitchFamily="49" charset="0"/>
              </a:rPr>
              <a:t>)</a:t>
            </a:r>
          </a:p>
          <a:p>
            <a:pPr marL="400050" lvl="1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pt-BR" sz="1600" kern="0" dirty="0" err="1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private</a:t>
            </a:r>
            <a:r>
              <a:rPr lang="pt-BR" sz="1600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 </a:t>
            </a:r>
            <a:r>
              <a:rPr lang="pt-BR" sz="1600" kern="0" dirty="0" err="1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Calendar</a:t>
            </a:r>
            <a:r>
              <a:rPr lang="pt-BR" sz="1600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 </a:t>
            </a:r>
            <a:r>
              <a:rPr lang="pt-BR" sz="1600" kern="0" dirty="0" err="1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dataNascimento</a:t>
            </a:r>
            <a:r>
              <a:rPr lang="pt-BR" sz="1600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;</a:t>
            </a:r>
          </a:p>
          <a:p>
            <a:pPr lvl="0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pt-BR" sz="1600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85A0CA2-402C-F140-95DF-10D81A77562B}"/>
              </a:ext>
            </a:extLst>
          </p:cNvPr>
          <p:cNvSpPr/>
          <p:nvPr/>
        </p:nvSpPr>
        <p:spPr>
          <a:xfrm>
            <a:off x="1365812" y="3429000"/>
            <a:ext cx="6221315" cy="3041248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BCC68-75F4-2149-988C-85D8C61B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524" y="1953536"/>
            <a:ext cx="1009570" cy="100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0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@LOB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502F107-9132-1248-968A-F762762C0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2" y="768350"/>
            <a:ext cx="8726487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Permite </a:t>
            </a: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mapear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objetos de </a:t>
            </a: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grande dimensão 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para a base de dados. Exemplos: imagens, documentos de texto, planilhas, etc..;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Os bancos de dados oferecem um tipo de dado para tais objetos. Exemplo: </a:t>
            </a: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BLOB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no Oracle;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No objeto, o atributo mapeado normalmente é do tipo </a:t>
            </a: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byte[] 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(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array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);</a:t>
            </a:r>
            <a:endParaRPr lang="pt-BR" sz="1800" kern="0" dirty="0">
              <a:latin typeface="Gotham HTF Book" pitchFamily="2" charset="0"/>
              <a:cs typeface="Consolas" pitchFamily="49" charset="0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1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Consolas" pitchFamily="49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Consolas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CA12B9-0EBD-F546-9257-18F0570F51FD}"/>
              </a:ext>
            </a:extLst>
          </p:cNvPr>
          <p:cNvSpPr/>
          <p:nvPr/>
        </p:nvSpPr>
        <p:spPr>
          <a:xfrm>
            <a:off x="2393155" y="3236666"/>
            <a:ext cx="4572000" cy="312777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pt-BR" sz="1600" b="1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@</a:t>
            </a:r>
            <a:r>
              <a:rPr lang="pt-BR" sz="1600" b="1" kern="0" dirty="0" err="1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Entity</a:t>
            </a:r>
            <a:endParaRPr lang="pt-BR" sz="1600" b="1" kern="0" dirty="0">
              <a:solidFill>
                <a:srgbClr val="000000"/>
              </a:solidFill>
              <a:latin typeface="Gotham HTF Book" pitchFamily="2" charset="0"/>
              <a:cs typeface="Consolas" pitchFamily="49" charset="0"/>
            </a:endParaRPr>
          </a:p>
          <a:p>
            <a:pPr lvl="0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pt-BR" sz="1600" kern="0" dirty="0" err="1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public</a:t>
            </a:r>
            <a:r>
              <a:rPr lang="pt-BR" sz="1600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 </a:t>
            </a:r>
            <a:r>
              <a:rPr lang="pt-BR" sz="1600" kern="0" dirty="0" err="1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class</a:t>
            </a:r>
            <a:r>
              <a:rPr lang="pt-BR" sz="1600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 Noticia {</a:t>
            </a:r>
          </a:p>
          <a:p>
            <a:pPr marL="400050" lvl="1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pt-BR" sz="1600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...</a:t>
            </a:r>
          </a:p>
          <a:p>
            <a:pPr marL="400050" lvl="1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pt-BR" sz="1600" b="1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@</a:t>
            </a:r>
            <a:r>
              <a:rPr lang="pt-BR" sz="1600" b="1" kern="0" dirty="0" err="1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Column</a:t>
            </a:r>
            <a:r>
              <a:rPr lang="pt-BR" sz="1600" b="1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(</a:t>
            </a:r>
            <a:r>
              <a:rPr lang="pt-BR" sz="1600" b="1" kern="0" dirty="0" err="1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name</a:t>
            </a:r>
            <a:r>
              <a:rPr lang="pt-BR" sz="1600" b="1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=”FL_IMAGEM")</a:t>
            </a:r>
          </a:p>
          <a:p>
            <a:pPr marL="400050" lvl="1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pt-BR" sz="1600" b="1" kern="0" dirty="0">
                <a:solidFill>
                  <a:srgbClr val="407DD6"/>
                </a:solidFill>
                <a:latin typeface="Gotham HTF Book" pitchFamily="2" charset="0"/>
                <a:cs typeface="Consolas" pitchFamily="49" charset="0"/>
              </a:rPr>
              <a:t>@</a:t>
            </a:r>
            <a:r>
              <a:rPr lang="pt-BR" sz="1600" b="1" kern="0" dirty="0" err="1">
                <a:solidFill>
                  <a:srgbClr val="407DD6"/>
                </a:solidFill>
                <a:latin typeface="Gotham HTF Book" pitchFamily="2" charset="0"/>
                <a:cs typeface="Consolas" pitchFamily="49" charset="0"/>
              </a:rPr>
              <a:t>Lob</a:t>
            </a:r>
            <a:endParaRPr lang="pt-BR" sz="1600" b="1" kern="0" dirty="0">
              <a:solidFill>
                <a:srgbClr val="407DD6"/>
              </a:solidFill>
              <a:latin typeface="Gotham HTF Book" pitchFamily="2" charset="0"/>
              <a:cs typeface="Consolas" pitchFamily="49" charset="0"/>
            </a:endParaRPr>
          </a:p>
          <a:p>
            <a:pPr marL="400050" lvl="1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pt-BR" sz="1600" kern="0" dirty="0" err="1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private</a:t>
            </a:r>
            <a:r>
              <a:rPr lang="pt-BR" sz="1600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 byte[] imagem; </a:t>
            </a:r>
          </a:p>
          <a:p>
            <a:pPr lvl="0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pt-BR" sz="1600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}</a:t>
            </a:r>
            <a:endParaRPr lang="pt-BR" kern="0" dirty="0">
              <a:solidFill>
                <a:srgbClr val="000000"/>
              </a:solidFill>
              <a:latin typeface="Gotham HTF Book" pitchFamily="2" charset="0"/>
              <a:cs typeface="Consolas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CBC76D9-29BD-DB4E-B650-2DECCABDAED2}"/>
              </a:ext>
            </a:extLst>
          </p:cNvPr>
          <p:cNvSpPr/>
          <p:nvPr/>
        </p:nvSpPr>
        <p:spPr>
          <a:xfrm>
            <a:off x="2037144" y="3227985"/>
            <a:ext cx="4699322" cy="3136460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800D67-D909-2D40-9EC6-9F88E39BC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597" y="5335929"/>
            <a:ext cx="889491" cy="88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39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ENUM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4A41653-9F29-8641-B1D4-A5E7DA47F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44" y="805943"/>
            <a:ext cx="8755112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Propriedades que possuem 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valores fixos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, por exemplo, gênero (MASCULINO, </a:t>
            </a:r>
            <a:r>
              <a:rPr lang="pt-BR" kern="0" dirty="0">
                <a:latin typeface="Gotham HTF Book" pitchFamily="2" charset="0"/>
                <a:cs typeface="Arial"/>
              </a:rPr>
              <a:t>FEMININO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), dia da semana (SEGUNDA, TERÇA, ...)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O índice associado ao valor depende da 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sequência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que foi declarado no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Enum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;</a:t>
            </a:r>
          </a:p>
          <a:p>
            <a:pPr marL="0" marR="0" lvl="0" indent="0" algn="just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000" b="1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onsolas" pitchFamily="49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000" b="1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onsolas" pitchFamily="49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Consolas" pitchFamily="49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lang="pt-BR" kern="0" dirty="0">
              <a:latin typeface="Gotham HTF Book" pitchFamily="2" charset="0"/>
              <a:cs typeface="Consolas" pitchFamily="49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Consolas" pitchFamily="49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itchFamily="49" charset="0"/>
              </a:rPr>
              <a:t>No exemplo acima, será gravado no banco de dados os valores: OURO = 0, PRATA = 1 e BRONZE = 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Consolas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09AC29-FA2E-294A-888B-891F90B82F05}"/>
              </a:ext>
            </a:extLst>
          </p:cNvPr>
          <p:cNvSpPr/>
          <p:nvPr/>
        </p:nvSpPr>
        <p:spPr>
          <a:xfrm>
            <a:off x="2563792" y="3316351"/>
            <a:ext cx="4572000" cy="145655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pt-BR" kern="0" dirty="0" err="1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public</a:t>
            </a:r>
            <a:r>
              <a:rPr lang="pt-BR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 </a:t>
            </a:r>
            <a:r>
              <a:rPr lang="pt-BR" b="1" kern="0" dirty="0" err="1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enum</a:t>
            </a:r>
            <a:r>
              <a:rPr lang="pt-BR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 Tipo {</a:t>
            </a:r>
          </a:p>
          <a:p>
            <a:pPr lvl="0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pt-BR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	OURO, PRATA, BRONZE</a:t>
            </a:r>
          </a:p>
          <a:p>
            <a:pPr lvl="0" algn="just" fontAlgn="base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pt-BR" kern="0" dirty="0">
                <a:solidFill>
                  <a:srgbClr val="000000"/>
                </a:solidFill>
                <a:latin typeface="Gotham HTF Book" pitchFamily="2" charset="0"/>
                <a:cs typeface="Consolas" pitchFamily="49" charset="0"/>
              </a:rPr>
              <a:t>}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614F616-FA64-3E46-8077-7B001EF4F2BB}"/>
              </a:ext>
            </a:extLst>
          </p:cNvPr>
          <p:cNvSpPr/>
          <p:nvPr/>
        </p:nvSpPr>
        <p:spPr>
          <a:xfrm>
            <a:off x="2222339" y="3095364"/>
            <a:ext cx="4699322" cy="1907997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28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@ENUMERATED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539CA47-1A7C-6A4D-9C08-32727D0AE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0355" y="758832"/>
            <a:ext cx="8651353" cy="395128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Gotham HTF Book" pitchFamily="2" charset="0"/>
              </a:rPr>
              <a:t>É possível configurar o valor que será </a:t>
            </a:r>
            <a:r>
              <a:rPr lang="pt-BR" sz="1800" b="1" dirty="0">
                <a:latin typeface="Gotham HTF Book" pitchFamily="2" charset="0"/>
              </a:rPr>
              <a:t>gravado no banco </a:t>
            </a:r>
            <a:r>
              <a:rPr lang="pt-BR" sz="1800" dirty="0">
                <a:latin typeface="Gotham HTF Book" pitchFamily="2" charset="0"/>
              </a:rPr>
              <a:t>para um atributo do tipo </a:t>
            </a:r>
            <a:r>
              <a:rPr lang="pt-BR" sz="1800" b="1" dirty="0" err="1">
                <a:latin typeface="Gotham HTF Book" pitchFamily="2" charset="0"/>
              </a:rPr>
              <a:t>enum</a:t>
            </a:r>
            <a:r>
              <a:rPr lang="pt-BR" sz="1800" b="1" dirty="0">
                <a:latin typeface="Gotham HTF Book" pitchFamily="2" charset="0"/>
              </a:rPr>
              <a:t>, </a:t>
            </a:r>
            <a:r>
              <a:rPr lang="pt-BR" sz="1800" dirty="0">
                <a:latin typeface="Gotham HTF Book" pitchFamily="2" charset="0"/>
              </a:rPr>
              <a:t>a </a:t>
            </a:r>
            <a:r>
              <a:rPr lang="pt-BR" sz="1800" b="1" dirty="0">
                <a:latin typeface="Gotham HTF Book" pitchFamily="2" charset="0"/>
              </a:rPr>
              <a:t>posição</a:t>
            </a:r>
            <a:r>
              <a:rPr lang="pt-BR" sz="1800" dirty="0">
                <a:latin typeface="Gotham HTF Book" pitchFamily="2" charset="0"/>
              </a:rPr>
              <a:t> ou o </a:t>
            </a:r>
            <a:r>
              <a:rPr lang="pt-BR" sz="1800" b="1" dirty="0">
                <a:latin typeface="Gotham HTF Book" pitchFamily="2" charset="0"/>
              </a:rPr>
              <a:t>nome</a:t>
            </a:r>
            <a:r>
              <a:rPr lang="pt-BR" sz="1800" dirty="0">
                <a:latin typeface="Gotham HTF Book" pitchFamily="2" charset="0"/>
              </a:rPr>
              <a:t> da constante, através dos parâmetros: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800" b="1" dirty="0" err="1">
                <a:latin typeface="Gotham HTF Book" pitchFamily="2" charset="0"/>
              </a:rPr>
              <a:t>EnumType.ORDINAL</a:t>
            </a:r>
            <a:r>
              <a:rPr lang="pt-BR" sz="1800" b="1" dirty="0">
                <a:latin typeface="Gotham HTF Book" pitchFamily="2" charset="0"/>
              </a:rPr>
              <a:t> </a:t>
            </a:r>
            <a:r>
              <a:rPr lang="pt-BR" sz="1800" dirty="0">
                <a:latin typeface="Gotham HTF Book" pitchFamily="2" charset="0"/>
              </a:rPr>
              <a:t>– posição da constante;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800" b="1" dirty="0" err="1">
                <a:latin typeface="Gotham HTF Book" pitchFamily="2" charset="0"/>
              </a:rPr>
              <a:t>EnumType.STRING</a:t>
            </a:r>
            <a:r>
              <a:rPr lang="pt-BR" sz="1800" b="1" dirty="0">
                <a:latin typeface="Gotham HTF Book" pitchFamily="2" charset="0"/>
              </a:rPr>
              <a:t> </a:t>
            </a:r>
            <a:r>
              <a:rPr lang="pt-BR" sz="1800" dirty="0">
                <a:latin typeface="Gotham HTF Book" pitchFamily="2" charset="0"/>
              </a:rPr>
              <a:t>– nome da constante;</a:t>
            </a:r>
          </a:p>
          <a:p>
            <a:pPr algn="just">
              <a:lnSpc>
                <a:spcPct val="150000"/>
              </a:lnSpc>
              <a:defRPr/>
            </a:pPr>
            <a:endParaRPr lang="pt-BR" sz="1800" dirty="0">
              <a:latin typeface="Gotham HTF Book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D1F743-2009-A84D-8902-B798AD6E6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529" y="3347868"/>
            <a:ext cx="8229600" cy="269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@Entity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public class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Cliente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 {</a:t>
            </a:r>
          </a:p>
          <a:p>
            <a:pPr marL="400050" marR="0" lvl="1" indent="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...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Consolas" panose="020B0609020204030204" pitchFamily="49" charset="0"/>
            </a:endParaRPr>
          </a:p>
          <a:p>
            <a:pPr marL="400050" marR="0" lvl="1" indent="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07DD6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@Enumerated(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407DD6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EnumType.STRING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07DD6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)</a:t>
            </a:r>
          </a:p>
          <a:p>
            <a:pPr marL="400050" marR="0" lvl="1" indent="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private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Tipo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tipo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;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Consolas" panose="020B0609020204030204" pitchFamily="49" charset="0"/>
              </a:rPr>
              <a:t>}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369489-1927-2444-948C-5A5F5733A9F8}"/>
              </a:ext>
            </a:extLst>
          </p:cNvPr>
          <p:cNvSpPr/>
          <p:nvPr/>
        </p:nvSpPr>
        <p:spPr>
          <a:xfrm>
            <a:off x="2071868" y="3205926"/>
            <a:ext cx="4935683" cy="3171725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795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12FD-CD42-A744-89E8-62FB08FD2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2"/>
                </a:solidFill>
                <a:latin typeface="Gotham HTF Book" pitchFamily="2" charset="0"/>
              </a:rPr>
              <a:t>VOCÊ APRENDEU...</a:t>
            </a:r>
          </a:p>
        </p:txBody>
      </p:sp>
      <p:sp>
        <p:nvSpPr>
          <p:cNvPr id="3" name="Espaço Reservado para Conteúdo 4">
            <a:extLst>
              <a:ext uri="{FF2B5EF4-FFF2-40B4-BE49-F238E27FC236}">
                <a16:creationId xmlns:a16="http://schemas.microsoft.com/office/drawing/2014/main" id="{ED07D20F-16F7-134D-9A14-F10944587E2A}"/>
              </a:ext>
            </a:extLst>
          </p:cNvPr>
          <p:cNvSpPr txBox="1">
            <a:spLocks/>
          </p:cNvSpPr>
          <p:nvPr/>
        </p:nvSpPr>
        <p:spPr>
          <a:xfrm>
            <a:off x="2598442" y="833503"/>
            <a:ext cx="6290916" cy="39512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Gotham HTF Book" pitchFamily="2" charset="0"/>
              </a:rPr>
              <a:t>Conceito de </a:t>
            </a:r>
            <a:r>
              <a:rPr lang="pt-BR" sz="1800" b="1" dirty="0">
                <a:latin typeface="Gotham HTF Book" pitchFamily="2" charset="0"/>
              </a:rPr>
              <a:t>ORM</a:t>
            </a:r>
            <a:r>
              <a:rPr lang="pt-BR" sz="1800" dirty="0">
                <a:latin typeface="Gotham HTF Book" pitchFamily="2" charset="0"/>
              </a:rPr>
              <a:t> e </a:t>
            </a:r>
            <a:r>
              <a:rPr lang="pt-BR" sz="1800" b="1" dirty="0">
                <a:latin typeface="Gotham HTF Book" pitchFamily="2" charset="0"/>
              </a:rPr>
              <a:t>JPA</a:t>
            </a:r>
            <a:r>
              <a:rPr lang="pt-BR" sz="18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Gotham HTF Book" pitchFamily="2" charset="0"/>
              </a:rPr>
              <a:t>Criar </a:t>
            </a:r>
            <a:r>
              <a:rPr lang="pt-BR" sz="1800" b="1" dirty="0">
                <a:latin typeface="Gotham HTF Book" pitchFamily="2" charset="0"/>
              </a:rPr>
              <a:t>anotações</a:t>
            </a:r>
            <a:r>
              <a:rPr lang="pt-BR" sz="1800" dirty="0">
                <a:latin typeface="Gotham HTF Book" pitchFamily="2" charset="0"/>
              </a:rPr>
              <a:t> Java;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Gotham HTF Book" pitchFamily="2" charset="0"/>
              </a:rPr>
              <a:t>Criar e configurar um </a:t>
            </a:r>
            <a:r>
              <a:rPr lang="pt-BR" sz="1800" b="1" dirty="0">
                <a:latin typeface="Gotham HTF Book" pitchFamily="2" charset="0"/>
              </a:rPr>
              <a:t>projeto</a:t>
            </a:r>
            <a:r>
              <a:rPr lang="pt-BR" sz="1800" dirty="0">
                <a:latin typeface="Gotham HTF Book" pitchFamily="2" charset="0"/>
              </a:rPr>
              <a:t> com </a:t>
            </a:r>
            <a:r>
              <a:rPr lang="pt-BR" sz="1800" b="1" dirty="0">
                <a:latin typeface="Gotham HTF Book" pitchFamily="2" charset="0"/>
              </a:rPr>
              <a:t>JPA/</a:t>
            </a:r>
            <a:r>
              <a:rPr lang="pt-BR" sz="1800" b="1" dirty="0" err="1">
                <a:latin typeface="Gotham HTF Book" pitchFamily="2" charset="0"/>
              </a:rPr>
              <a:t>Hibernate</a:t>
            </a:r>
            <a:r>
              <a:rPr lang="pt-BR" sz="18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b="1" dirty="0">
                <a:latin typeface="Gotham HTF Book" pitchFamily="2" charset="0"/>
              </a:rPr>
              <a:t>Mapear</a:t>
            </a:r>
            <a:r>
              <a:rPr lang="pt-BR" sz="1800" dirty="0">
                <a:latin typeface="Gotham HTF Book" pitchFamily="2" charset="0"/>
              </a:rPr>
              <a:t> uma entidade com as anotações: 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600" dirty="0">
                <a:latin typeface="Gotham HTF Book" pitchFamily="2" charset="0"/>
              </a:rPr>
              <a:t>@</a:t>
            </a:r>
            <a:r>
              <a:rPr lang="pt-BR" sz="1600" dirty="0" err="1">
                <a:latin typeface="Gotham HTF Book" pitchFamily="2" charset="0"/>
              </a:rPr>
              <a:t>Entity</a:t>
            </a:r>
            <a:r>
              <a:rPr lang="pt-BR" sz="1600" dirty="0">
                <a:latin typeface="Gotham HTF Book" pitchFamily="2" charset="0"/>
              </a:rPr>
              <a:t> e @Id;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600" dirty="0">
                <a:latin typeface="Gotham HTF Book" pitchFamily="2" charset="0"/>
              </a:rPr>
              <a:t>@</a:t>
            </a:r>
            <a:r>
              <a:rPr lang="pt-BR" sz="1600" dirty="0" err="1">
                <a:latin typeface="Gotham HTF Book" pitchFamily="2" charset="0"/>
              </a:rPr>
              <a:t>SequenceGenerator</a:t>
            </a:r>
            <a:r>
              <a:rPr lang="pt-BR" sz="1600" dirty="0">
                <a:latin typeface="Gotham HTF Book" pitchFamily="2" charset="0"/>
              </a:rPr>
              <a:t> e @</a:t>
            </a:r>
            <a:r>
              <a:rPr lang="pt-BR" sz="1600" dirty="0" err="1">
                <a:latin typeface="Gotham HTF Book" pitchFamily="2" charset="0"/>
              </a:rPr>
              <a:t>GeneratedValue</a:t>
            </a:r>
            <a:r>
              <a:rPr lang="pt-BR" sz="1600" dirty="0">
                <a:latin typeface="Gotham HTF Book" pitchFamily="2" charset="0"/>
              </a:rPr>
              <a:t>;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600" dirty="0">
                <a:latin typeface="Gotham HTF Book" pitchFamily="2" charset="0"/>
              </a:rPr>
              <a:t>@</a:t>
            </a:r>
            <a:r>
              <a:rPr lang="pt-BR" sz="1600" dirty="0" err="1">
                <a:latin typeface="Gotham HTF Book" pitchFamily="2" charset="0"/>
              </a:rPr>
              <a:t>Table</a:t>
            </a:r>
            <a:r>
              <a:rPr lang="pt-BR" sz="1600" dirty="0">
                <a:latin typeface="Gotham HTF Book" pitchFamily="2" charset="0"/>
              </a:rPr>
              <a:t>, @</a:t>
            </a:r>
            <a:r>
              <a:rPr lang="pt-BR" sz="1600" dirty="0" err="1">
                <a:latin typeface="Gotham HTF Book" pitchFamily="2" charset="0"/>
              </a:rPr>
              <a:t>Column</a:t>
            </a:r>
            <a:r>
              <a:rPr lang="pt-BR" sz="1600" dirty="0">
                <a:latin typeface="Gotham HTF Book" pitchFamily="2" charset="0"/>
              </a:rPr>
              <a:t>, @</a:t>
            </a:r>
            <a:r>
              <a:rPr lang="pt-BR" sz="1600" dirty="0" err="1">
                <a:latin typeface="Gotham HTF Book" pitchFamily="2" charset="0"/>
              </a:rPr>
              <a:t>Transient</a:t>
            </a:r>
            <a:r>
              <a:rPr lang="pt-BR" sz="1600" dirty="0">
                <a:latin typeface="Gotham HTF Book" pitchFamily="2" charset="0"/>
              </a:rPr>
              <a:t>, @Temporal;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600" dirty="0">
                <a:latin typeface="Gotham HTF Book" pitchFamily="2" charset="0"/>
              </a:rPr>
              <a:t>@</a:t>
            </a:r>
            <a:r>
              <a:rPr lang="pt-BR" sz="1600" dirty="0" err="1">
                <a:latin typeface="Gotham HTF Book" pitchFamily="2" charset="0"/>
              </a:rPr>
              <a:t>Lob</a:t>
            </a:r>
            <a:r>
              <a:rPr lang="pt-BR" sz="1600" dirty="0">
                <a:latin typeface="Gotham HTF Book" pitchFamily="2" charset="0"/>
              </a:rPr>
              <a:t> e @</a:t>
            </a:r>
            <a:r>
              <a:rPr lang="pt-BR" sz="1600" dirty="0" err="1">
                <a:latin typeface="Gotham HTF Book" pitchFamily="2" charset="0"/>
              </a:rPr>
              <a:t>Enumerated</a:t>
            </a:r>
            <a:r>
              <a:rPr lang="pt-BR" sz="16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  <a:defRPr/>
            </a:pPr>
            <a:endParaRPr lang="pt-BR" sz="1800" dirty="0">
              <a:latin typeface="Gotham HTF Book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1800" dirty="0">
              <a:latin typeface="Gotham HTF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48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89CF0D-D779-6142-8246-E847978DDCC2}"/>
              </a:ext>
            </a:extLst>
          </p:cNvPr>
          <p:cNvSpPr txBox="1"/>
          <p:nvPr/>
        </p:nvSpPr>
        <p:spPr>
          <a:xfrm>
            <a:off x="3962551" y="6157705"/>
            <a:ext cx="4998240" cy="602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i="1">
                <a:solidFill>
                  <a:srgbClr val="000000"/>
                </a:solidFill>
                <a:latin typeface="Gotham HTF Book" pitchFamily="2"/>
              </a:defRPr>
            </a:pPr>
            <a:r>
              <a:rPr lang="pt-BR" sz="1200" b="0" i="1" u="none" strike="noStrike" kern="1200" dirty="0">
                <a:ln>
                  <a:noFill/>
                </a:ln>
                <a:solidFill>
                  <a:srgbClr val="000000"/>
                </a:solidFill>
                <a:latin typeface="Gotham HTF Book" pitchFamily="18"/>
                <a:ea typeface="Noto Sans CJK SC Thin" pitchFamily="2"/>
                <a:cs typeface="DejaVu Sans Condensed" pitchFamily="2"/>
              </a:rPr>
              <a:t>“Aquele que não luta pelo futuro que quer, deve</a:t>
            </a:r>
          </a:p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i="1">
                <a:solidFill>
                  <a:srgbClr val="000000"/>
                </a:solidFill>
                <a:latin typeface="Gotham HTF Book" pitchFamily="2"/>
              </a:defRPr>
            </a:pPr>
            <a:r>
              <a:rPr lang="pt-BR" sz="1200" b="0" i="1" u="none" strike="noStrike" kern="1200" dirty="0">
                <a:ln>
                  <a:noFill/>
                </a:ln>
                <a:solidFill>
                  <a:srgbClr val="000000"/>
                </a:solidFill>
                <a:latin typeface="Gotham HTF Book" pitchFamily="18"/>
                <a:ea typeface="Noto Sans CJK SC Thin" pitchFamily="2"/>
                <a:cs typeface="DejaVu Sans Condensed" pitchFamily="2"/>
              </a:rPr>
              <a:t>aceitar o futuro que vier”</a:t>
            </a:r>
          </a:p>
        </p:txBody>
      </p:sp>
    </p:spTree>
    <p:extLst>
      <p:ext uri="{BB962C8B-B14F-4D97-AF65-F5344CB8AC3E}">
        <p14:creationId xmlns:p14="http://schemas.microsoft.com/office/powerpoint/2010/main" val="3684015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1923415-506B-084C-87AC-1C9FA72A721C}"/>
              </a:ext>
            </a:extLst>
          </p:cNvPr>
          <p:cNvSpPr/>
          <p:nvPr/>
        </p:nvSpPr>
        <p:spPr>
          <a:xfrm>
            <a:off x="410960" y="3664356"/>
            <a:ext cx="8427135" cy="2690648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Gotham HTF Book" pitchFamily="2" charset="0"/>
              </a:rPr>
              <a:t>PERSISTÊNCIA EM UMA APLICAÇÃO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8B2DC1B-C9E5-8649-9B73-D48BDAD927F7}"/>
              </a:ext>
            </a:extLst>
          </p:cNvPr>
          <p:cNvSpPr txBox="1">
            <a:spLocks noChangeArrowheads="1"/>
          </p:cNvSpPr>
          <p:nvPr/>
        </p:nvSpPr>
        <p:spPr>
          <a:xfrm>
            <a:off x="856595" y="4069024"/>
            <a:ext cx="8229600" cy="22320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otham HTF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Gotham HTF Book" pitchFamily="2" charset="0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Gotham HTF Book" pitchFamily="2" charset="0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Gotham HTF Book" pitchFamily="2" charset="0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Gotham HTF Book" pitchFamily="2" charset="0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400" b="0" dirty="0" err="1">
                <a:latin typeface="Gotham HTF Book" pitchFamily="2" charset="0"/>
                <a:cs typeface="Consolas" panose="020B0609020204030204" pitchFamily="49" charset="0"/>
              </a:rPr>
              <a:t>String</a:t>
            </a:r>
            <a:r>
              <a:rPr lang="pt-BR" sz="1400" b="0" dirty="0">
                <a:latin typeface="Gotham HTF Book" pitchFamily="2" charset="0"/>
                <a:cs typeface="Consolas" panose="020B0609020204030204" pitchFamily="49" charset="0"/>
              </a:rPr>
              <a:t> </a:t>
            </a:r>
            <a:r>
              <a:rPr lang="pt-BR" sz="1400" b="0" dirty="0" err="1">
                <a:latin typeface="Gotham HTF Book" pitchFamily="2" charset="0"/>
                <a:cs typeface="Consolas" panose="020B0609020204030204" pitchFamily="49" charset="0"/>
              </a:rPr>
              <a:t>sql</a:t>
            </a:r>
            <a:r>
              <a:rPr lang="pt-BR" sz="1400" b="0" dirty="0">
                <a:latin typeface="Gotham HTF Book" pitchFamily="2" charset="0"/>
                <a:cs typeface="Consolas" panose="020B0609020204030204" pitchFamily="49" charset="0"/>
              </a:rPr>
              <a:t> = “INSERT INTO TAB_CLIENTE (CD_CLIENTE, NM_CLIENTE, VL_SALARIO) VALUES (?, ?, ?)”;</a:t>
            </a:r>
          </a:p>
          <a:p>
            <a:pPr>
              <a:lnSpc>
                <a:spcPct val="150000"/>
              </a:lnSpc>
            </a:pPr>
            <a:r>
              <a:rPr lang="pt-BR" sz="1400" b="0" dirty="0" err="1">
                <a:latin typeface="Gotham HTF Book" pitchFamily="2" charset="0"/>
                <a:cs typeface="Consolas" panose="020B0609020204030204" pitchFamily="49" charset="0"/>
              </a:rPr>
              <a:t>PreparedStatement</a:t>
            </a:r>
            <a:r>
              <a:rPr lang="pt-BR" sz="1400" b="0" dirty="0">
                <a:latin typeface="Gotham HTF Book" pitchFamily="2" charset="0"/>
                <a:cs typeface="Consolas" panose="020B0609020204030204" pitchFamily="49" charset="0"/>
              </a:rPr>
              <a:t> </a:t>
            </a:r>
            <a:r>
              <a:rPr lang="pt-BR" sz="1400" b="0" dirty="0" err="1">
                <a:latin typeface="Gotham HTF Book" pitchFamily="2" charset="0"/>
                <a:cs typeface="Consolas" panose="020B0609020204030204" pitchFamily="49" charset="0"/>
              </a:rPr>
              <a:t>ps</a:t>
            </a:r>
            <a:r>
              <a:rPr lang="pt-BR" sz="1400" b="0" dirty="0">
                <a:latin typeface="Gotham HTF Book" pitchFamily="2" charset="0"/>
                <a:cs typeface="Consolas" panose="020B0609020204030204" pitchFamily="49" charset="0"/>
              </a:rPr>
              <a:t> = </a:t>
            </a:r>
            <a:r>
              <a:rPr lang="pt-BR" sz="1400" b="0" dirty="0" err="1">
                <a:latin typeface="Gotham HTF Book" pitchFamily="2" charset="0"/>
                <a:cs typeface="Consolas" panose="020B0609020204030204" pitchFamily="49" charset="0"/>
              </a:rPr>
              <a:t>conn.prepareStatement</a:t>
            </a:r>
            <a:r>
              <a:rPr lang="pt-BR" sz="1400" b="0" dirty="0">
                <a:latin typeface="Gotham HTF Book" pitchFamily="2" charset="0"/>
                <a:cs typeface="Consolas" panose="020B0609020204030204" pitchFamily="49" charset="0"/>
              </a:rPr>
              <a:t>(</a:t>
            </a:r>
            <a:r>
              <a:rPr lang="pt-BR" sz="1400" b="0" dirty="0" err="1">
                <a:latin typeface="Gotham HTF Book" pitchFamily="2" charset="0"/>
                <a:cs typeface="Consolas" panose="020B0609020204030204" pitchFamily="49" charset="0"/>
              </a:rPr>
              <a:t>sql</a:t>
            </a:r>
            <a:r>
              <a:rPr lang="pt-BR" sz="1400" b="0" dirty="0">
                <a:latin typeface="Gotham HTF Book" pitchFamily="2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pt-BR" sz="1400" b="0" dirty="0" err="1">
                <a:latin typeface="Gotham HTF Book" pitchFamily="2" charset="0"/>
                <a:cs typeface="Consolas" panose="020B0609020204030204" pitchFamily="49" charset="0"/>
              </a:rPr>
              <a:t>ps.setInt</a:t>
            </a:r>
            <a:r>
              <a:rPr lang="pt-BR" sz="1400" b="0" dirty="0">
                <a:latin typeface="Gotham HTF Book" pitchFamily="2" charset="0"/>
                <a:cs typeface="Consolas" panose="020B0609020204030204" pitchFamily="49" charset="0"/>
              </a:rPr>
              <a:t>(1, </a:t>
            </a:r>
            <a:r>
              <a:rPr lang="pt-BR" sz="1400" b="0" dirty="0" err="1">
                <a:latin typeface="Gotham HTF Book" pitchFamily="2" charset="0"/>
                <a:cs typeface="Consolas" panose="020B0609020204030204" pitchFamily="49" charset="0"/>
              </a:rPr>
              <a:t>cliente.getCodigo</a:t>
            </a:r>
            <a:r>
              <a:rPr lang="pt-BR" sz="1400" b="0" dirty="0">
                <a:latin typeface="Gotham HTF Book" pitchFamily="2" charset="0"/>
                <a:cs typeface="Consolas" panose="020B0609020204030204" pitchFamily="49" charset="0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pt-BR" sz="1400" b="0" dirty="0" err="1">
                <a:latin typeface="Gotham HTF Book" pitchFamily="2" charset="0"/>
                <a:cs typeface="Consolas" panose="020B0609020204030204" pitchFamily="49" charset="0"/>
              </a:rPr>
              <a:t>ps.setString</a:t>
            </a:r>
            <a:r>
              <a:rPr lang="pt-BR" sz="1400" b="0" dirty="0">
                <a:latin typeface="Gotham HTF Book" pitchFamily="2" charset="0"/>
                <a:cs typeface="Consolas" panose="020B0609020204030204" pitchFamily="49" charset="0"/>
              </a:rPr>
              <a:t>(2, </a:t>
            </a:r>
            <a:r>
              <a:rPr lang="pt-BR" sz="1400" b="0" dirty="0" err="1">
                <a:latin typeface="Gotham HTF Book" pitchFamily="2" charset="0"/>
                <a:cs typeface="Consolas" panose="020B0609020204030204" pitchFamily="49" charset="0"/>
              </a:rPr>
              <a:t>cliente.getNome</a:t>
            </a:r>
            <a:r>
              <a:rPr lang="pt-BR" sz="1400" b="0" dirty="0">
                <a:latin typeface="Gotham HTF Book" pitchFamily="2" charset="0"/>
                <a:cs typeface="Consolas" panose="020B0609020204030204" pitchFamily="49" charset="0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pt-BR" sz="1400" b="0" dirty="0" err="1">
                <a:latin typeface="Gotham HTF Book" pitchFamily="2" charset="0"/>
                <a:cs typeface="Consolas" panose="020B0609020204030204" pitchFamily="49" charset="0"/>
              </a:rPr>
              <a:t>ps.setFloat</a:t>
            </a:r>
            <a:r>
              <a:rPr lang="pt-BR" sz="1400" b="0" dirty="0">
                <a:latin typeface="Gotham HTF Book" pitchFamily="2" charset="0"/>
                <a:cs typeface="Consolas" panose="020B0609020204030204" pitchFamily="49" charset="0"/>
              </a:rPr>
              <a:t>(3, </a:t>
            </a:r>
            <a:r>
              <a:rPr lang="pt-BR" sz="1400" b="0" dirty="0" err="1">
                <a:latin typeface="Gotham HTF Book" pitchFamily="2" charset="0"/>
                <a:cs typeface="Consolas" panose="020B0609020204030204" pitchFamily="49" charset="0"/>
              </a:rPr>
              <a:t>cliente.getSalario</a:t>
            </a:r>
            <a:r>
              <a:rPr lang="pt-BR" sz="1400" b="0" dirty="0">
                <a:latin typeface="Gotham HTF Book" pitchFamily="2" charset="0"/>
                <a:cs typeface="Consolas" panose="020B0609020204030204" pitchFamily="49" charset="0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pt-BR" sz="1400" b="0" dirty="0">
                <a:latin typeface="Gotham HTF Book" pitchFamily="2" charset="0"/>
                <a:cs typeface="Consolas" panose="020B0609020204030204" pitchFamily="49" charset="0"/>
              </a:rPr>
              <a:t>//...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C80F6814-93F8-4E4E-ADB2-25D711E4A4FE}"/>
              </a:ext>
            </a:extLst>
          </p:cNvPr>
          <p:cNvSpPr/>
          <p:nvPr/>
        </p:nvSpPr>
        <p:spPr>
          <a:xfrm>
            <a:off x="5025185" y="1039211"/>
            <a:ext cx="3804745" cy="2230821"/>
          </a:xfrm>
          <a:prstGeom prst="can">
            <a:avLst>
              <a:gd name="adj" fmla="val 2641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4B0048D-C162-A943-AD99-4CBD82E8C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989585"/>
              </p:ext>
            </p:extLst>
          </p:nvPr>
        </p:nvGraphicFramePr>
        <p:xfrm>
          <a:off x="5245905" y="1841349"/>
          <a:ext cx="3405348" cy="1092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116">
                  <a:extLst>
                    <a:ext uri="{9D8B030D-6E8A-4147-A177-3AD203B41FA5}">
                      <a16:colId xmlns:a16="http://schemas.microsoft.com/office/drawing/2014/main" val="3036620889"/>
                    </a:ext>
                  </a:extLst>
                </a:gridCol>
                <a:gridCol w="1135116">
                  <a:extLst>
                    <a:ext uri="{9D8B030D-6E8A-4147-A177-3AD203B41FA5}">
                      <a16:colId xmlns:a16="http://schemas.microsoft.com/office/drawing/2014/main" val="2808069214"/>
                    </a:ext>
                  </a:extLst>
                </a:gridCol>
                <a:gridCol w="1135116">
                  <a:extLst>
                    <a:ext uri="{9D8B030D-6E8A-4147-A177-3AD203B41FA5}">
                      <a16:colId xmlns:a16="http://schemas.microsoft.com/office/drawing/2014/main" val="3867531639"/>
                    </a:ext>
                  </a:extLst>
                </a:gridCol>
              </a:tblGrid>
              <a:tr h="332752">
                <a:tc gridSpan="3"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Gotham HTF Book" pitchFamily="2" charset="0"/>
                        </a:rPr>
                        <a:t>TAB_CLIENTE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210058"/>
                  </a:ext>
                </a:extLst>
              </a:tr>
              <a:tr h="378811">
                <a:tc>
                  <a:txBody>
                    <a:bodyPr/>
                    <a:lstStyle/>
                    <a:p>
                      <a:r>
                        <a:rPr lang="pt-BR" sz="1100" b="1" dirty="0">
                          <a:latin typeface="Gotham HTF Book" pitchFamily="2" charset="0"/>
                        </a:rPr>
                        <a:t>CD_CLIENTE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latin typeface="Gotham HTF Book" pitchFamily="2" charset="0"/>
                        </a:rPr>
                        <a:t>NM_CLIENTE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latin typeface="Gotham HTF Book" pitchFamily="2" charset="0"/>
                        </a:rPr>
                        <a:t>VL_SALARIO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722114"/>
                  </a:ext>
                </a:extLst>
              </a:tr>
              <a:tr h="378811">
                <a:tc>
                  <a:txBody>
                    <a:bodyPr/>
                    <a:lstStyle/>
                    <a:p>
                      <a:endParaRPr lang="pt-BR" sz="1200" dirty="0">
                        <a:latin typeface="Gotham HTF Book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>
                        <a:latin typeface="Gotham HTF Book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Gotham HTF Book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88598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F7A7DCA-4259-B34B-9E7D-32B2ABB713C1}"/>
              </a:ext>
            </a:extLst>
          </p:cNvPr>
          <p:cNvSpPr txBox="1"/>
          <p:nvPr/>
        </p:nvSpPr>
        <p:spPr>
          <a:xfrm>
            <a:off x="5941529" y="1162661"/>
            <a:ext cx="2175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Gotham HTF Book" pitchFamily="2" charset="0"/>
              </a:rPr>
              <a:t>BANCO DE DADOS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60C6B3-AEFB-304D-8343-C913CE3A28D4}"/>
              </a:ext>
            </a:extLst>
          </p:cNvPr>
          <p:cNvSpPr/>
          <p:nvPr/>
        </p:nvSpPr>
        <p:spPr>
          <a:xfrm>
            <a:off x="379610" y="1045703"/>
            <a:ext cx="3216165" cy="22308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2F177DD-4D32-F749-B8B4-9EB155746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426451"/>
              </p:ext>
            </p:extLst>
          </p:nvPr>
        </p:nvGraphicFramePr>
        <p:xfrm>
          <a:off x="971692" y="1565383"/>
          <a:ext cx="2032000" cy="1471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03662088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08069214"/>
                    </a:ext>
                  </a:extLst>
                </a:gridCol>
              </a:tblGrid>
              <a:tr h="313550">
                <a:tc gridSpan="2"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Gotham HTF Book" pitchFamily="2" charset="0"/>
                        </a:rPr>
                        <a:t>Cliente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210058"/>
                  </a:ext>
                </a:extLst>
              </a:tr>
              <a:tr h="378811">
                <a:tc>
                  <a:txBody>
                    <a:bodyPr/>
                    <a:lstStyle/>
                    <a:p>
                      <a:r>
                        <a:rPr lang="pt-BR" sz="1200" b="1" dirty="0" err="1">
                          <a:latin typeface="Gotham HTF Book" pitchFamily="2" charset="0"/>
                        </a:rPr>
                        <a:t>Codigo</a:t>
                      </a:r>
                      <a:endParaRPr lang="pt-BR" sz="1200" b="1" dirty="0">
                        <a:latin typeface="Gotham HTF Book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dirty="0">
                          <a:latin typeface="Gotham HTF Book" pitchFamily="2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722114"/>
                  </a:ext>
                </a:extLst>
              </a:tr>
              <a:tr h="378811">
                <a:tc>
                  <a:txBody>
                    <a:bodyPr/>
                    <a:lstStyle/>
                    <a:p>
                      <a:r>
                        <a:rPr lang="pt-BR" sz="1200" b="1" dirty="0">
                          <a:latin typeface="Gotham HTF Book" pitchFamily="2" charset="0"/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 Book" pitchFamily="2" charset="0"/>
                        </a:rPr>
                        <a:t>Thiago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885988"/>
                  </a:ext>
                </a:extLst>
              </a:tr>
              <a:tr h="378811">
                <a:tc>
                  <a:txBody>
                    <a:bodyPr/>
                    <a:lstStyle/>
                    <a:p>
                      <a:r>
                        <a:rPr lang="pt-BR" sz="1200" b="1" dirty="0">
                          <a:latin typeface="Gotham HTF Book" pitchFamily="2" charset="0"/>
                        </a:rPr>
                        <a:t>Salario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 Book" pitchFamily="2" charset="0"/>
                        </a:rPr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941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E973FE4-DE74-9A4E-9733-58AB1A9C4298}"/>
              </a:ext>
            </a:extLst>
          </p:cNvPr>
          <p:cNvSpPr txBox="1"/>
          <p:nvPr/>
        </p:nvSpPr>
        <p:spPr>
          <a:xfrm>
            <a:off x="1378061" y="1136266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Gotham HTF Book" pitchFamily="2" charset="0"/>
              </a:rPr>
              <a:t>APLICAÇÃO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E01BFCD0-161E-B049-803E-52421BA972B8}"/>
              </a:ext>
            </a:extLst>
          </p:cNvPr>
          <p:cNvSpPr/>
          <p:nvPr/>
        </p:nvSpPr>
        <p:spPr>
          <a:xfrm>
            <a:off x="3748176" y="1948315"/>
            <a:ext cx="1124607" cy="483476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25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Gotham HTF Book" pitchFamily="2" charset="0"/>
              </a:rPr>
              <a:t>MAPEAMENTO OBJETO-RELACIONAL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C80F6814-93F8-4E4E-ADB2-25D711E4A4FE}"/>
              </a:ext>
            </a:extLst>
          </p:cNvPr>
          <p:cNvSpPr/>
          <p:nvPr/>
        </p:nvSpPr>
        <p:spPr>
          <a:xfrm>
            <a:off x="4971395" y="1146791"/>
            <a:ext cx="3804745" cy="2230821"/>
          </a:xfrm>
          <a:prstGeom prst="can">
            <a:avLst>
              <a:gd name="adj" fmla="val 2641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4B0048D-C162-A943-AD99-4CBD82E8C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590150"/>
              </p:ext>
            </p:extLst>
          </p:nvPr>
        </p:nvGraphicFramePr>
        <p:xfrm>
          <a:off x="5192115" y="1948929"/>
          <a:ext cx="3405348" cy="1092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116">
                  <a:extLst>
                    <a:ext uri="{9D8B030D-6E8A-4147-A177-3AD203B41FA5}">
                      <a16:colId xmlns:a16="http://schemas.microsoft.com/office/drawing/2014/main" val="3036620889"/>
                    </a:ext>
                  </a:extLst>
                </a:gridCol>
                <a:gridCol w="1135116">
                  <a:extLst>
                    <a:ext uri="{9D8B030D-6E8A-4147-A177-3AD203B41FA5}">
                      <a16:colId xmlns:a16="http://schemas.microsoft.com/office/drawing/2014/main" val="2808069214"/>
                    </a:ext>
                  </a:extLst>
                </a:gridCol>
                <a:gridCol w="1135116">
                  <a:extLst>
                    <a:ext uri="{9D8B030D-6E8A-4147-A177-3AD203B41FA5}">
                      <a16:colId xmlns:a16="http://schemas.microsoft.com/office/drawing/2014/main" val="3867531639"/>
                    </a:ext>
                  </a:extLst>
                </a:gridCol>
              </a:tblGrid>
              <a:tr h="332752">
                <a:tc gridSpan="3"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Gotham Book" panose="02000504050000020004" pitchFamily="2" charset="0"/>
                        </a:rPr>
                        <a:t>TAB_CLIENTE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210058"/>
                  </a:ext>
                </a:extLst>
              </a:tr>
              <a:tr h="378811">
                <a:tc>
                  <a:txBody>
                    <a:bodyPr/>
                    <a:lstStyle/>
                    <a:p>
                      <a:r>
                        <a:rPr lang="pt-BR" sz="1100" b="1" dirty="0">
                          <a:latin typeface="Gotham Book" panose="02000504050000020004" pitchFamily="2" charset="0"/>
                        </a:rPr>
                        <a:t>CD_CLIENTE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latin typeface="Gotham Book" panose="02000504050000020004" pitchFamily="2" charset="0"/>
                        </a:rPr>
                        <a:t>NM_</a:t>
                      </a:r>
                      <a:r>
                        <a:rPr lang="pt-BR" sz="1100" b="1" dirty="0">
                          <a:latin typeface="Gotham HTF Book" pitchFamily="2" charset="0"/>
                        </a:rPr>
                        <a:t>CLIENTE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1" dirty="0">
                          <a:latin typeface="Gotham Book" panose="02000504050000020004" pitchFamily="2" charset="0"/>
                        </a:rPr>
                        <a:t>VL_SALARIO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722114"/>
                  </a:ext>
                </a:extLst>
              </a:tr>
              <a:tr h="378811">
                <a:tc>
                  <a:txBody>
                    <a:bodyPr/>
                    <a:lstStyle/>
                    <a:p>
                      <a:endParaRPr lang="pt-BR" sz="1200" dirty="0">
                        <a:latin typeface="Gotham Book" panose="0200050405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>
                        <a:latin typeface="Gotham Book" panose="0200050405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Gotham Book" panose="0200050405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88598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F7A7DCA-4259-B34B-9E7D-32B2ABB713C1}"/>
              </a:ext>
            </a:extLst>
          </p:cNvPr>
          <p:cNvSpPr txBox="1"/>
          <p:nvPr/>
        </p:nvSpPr>
        <p:spPr>
          <a:xfrm>
            <a:off x="5807056" y="1274595"/>
            <a:ext cx="2175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Gotham HTF Book" pitchFamily="2" charset="0"/>
              </a:rPr>
              <a:t>BANCO DE DADOS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60C6B3-AEFB-304D-8343-C913CE3A28D4}"/>
              </a:ext>
            </a:extLst>
          </p:cNvPr>
          <p:cNvSpPr/>
          <p:nvPr/>
        </p:nvSpPr>
        <p:spPr>
          <a:xfrm>
            <a:off x="325820" y="1153283"/>
            <a:ext cx="3216165" cy="22308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2F177DD-4D32-F749-B8B4-9EB155746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327571"/>
              </p:ext>
            </p:extLst>
          </p:nvPr>
        </p:nvGraphicFramePr>
        <p:xfrm>
          <a:off x="917902" y="1672963"/>
          <a:ext cx="2032000" cy="1471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03662088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08069214"/>
                    </a:ext>
                  </a:extLst>
                </a:gridCol>
              </a:tblGrid>
              <a:tr h="313550">
                <a:tc gridSpan="2"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Gotham HTF Book" pitchFamily="2" charset="0"/>
                        </a:rPr>
                        <a:t>Cliente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210058"/>
                  </a:ext>
                </a:extLst>
              </a:tr>
              <a:tr h="378811">
                <a:tc>
                  <a:txBody>
                    <a:bodyPr/>
                    <a:lstStyle/>
                    <a:p>
                      <a:r>
                        <a:rPr lang="pt-BR" sz="1200" b="1" dirty="0" err="1">
                          <a:latin typeface="Gotham HTF Book" pitchFamily="2" charset="0"/>
                        </a:rPr>
                        <a:t>Codigo</a:t>
                      </a:r>
                      <a:endParaRPr lang="pt-BR" sz="1200" b="1" dirty="0">
                        <a:latin typeface="Gotham HTF Book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0" dirty="0">
                          <a:latin typeface="Gotham HTF Book" pitchFamily="2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722114"/>
                  </a:ext>
                </a:extLst>
              </a:tr>
              <a:tr h="378811">
                <a:tc>
                  <a:txBody>
                    <a:bodyPr/>
                    <a:lstStyle/>
                    <a:p>
                      <a:r>
                        <a:rPr lang="pt-BR" sz="1200" b="1" dirty="0">
                          <a:latin typeface="Gotham HTF Book" pitchFamily="2" charset="0"/>
                        </a:rPr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 Book" pitchFamily="2" charset="0"/>
                        </a:rPr>
                        <a:t>Thiago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885988"/>
                  </a:ext>
                </a:extLst>
              </a:tr>
              <a:tr h="378811">
                <a:tc>
                  <a:txBody>
                    <a:bodyPr/>
                    <a:lstStyle/>
                    <a:p>
                      <a:r>
                        <a:rPr lang="pt-BR" sz="1200" b="1" dirty="0">
                          <a:latin typeface="Gotham HTF Book" pitchFamily="2" charset="0"/>
                        </a:rPr>
                        <a:t>Salario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 Book" pitchFamily="2" charset="0"/>
                        </a:rPr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941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E973FE4-DE74-9A4E-9733-58AB1A9C4298}"/>
              </a:ext>
            </a:extLst>
          </p:cNvPr>
          <p:cNvSpPr txBox="1"/>
          <p:nvPr/>
        </p:nvSpPr>
        <p:spPr>
          <a:xfrm>
            <a:off x="1198765" y="1219024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Gotham HTF Book" pitchFamily="2" charset="0"/>
              </a:rPr>
              <a:t>APLICAÇÃO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E01BFCD0-161E-B049-803E-52421BA972B8}"/>
              </a:ext>
            </a:extLst>
          </p:cNvPr>
          <p:cNvSpPr/>
          <p:nvPr/>
        </p:nvSpPr>
        <p:spPr>
          <a:xfrm>
            <a:off x="3694386" y="2055895"/>
            <a:ext cx="1124607" cy="483476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1442F00-D949-E947-8465-4CFE39791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898" y="4067419"/>
            <a:ext cx="4708194" cy="395128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 err="1">
                <a:latin typeface="Gotham HTF Book" pitchFamily="2" charset="0"/>
              </a:rPr>
              <a:t>É</a:t>
            </a:r>
            <a:r>
              <a:rPr lang="en-US" dirty="0">
                <a:latin typeface="Gotham HTF Book" pitchFamily="2" charset="0"/>
              </a:rPr>
              <a:t> </a:t>
            </a:r>
            <a:r>
              <a:rPr lang="en-US" dirty="0" err="1">
                <a:latin typeface="Gotham HTF Book" pitchFamily="2" charset="0"/>
              </a:rPr>
              <a:t>possível</a:t>
            </a:r>
            <a:r>
              <a:rPr lang="en-US" dirty="0">
                <a:latin typeface="Gotham HTF Book" pitchFamily="2" charset="0"/>
              </a:rPr>
              <a:t> </a:t>
            </a:r>
            <a:r>
              <a:rPr lang="en-US" b="1" dirty="0" err="1">
                <a:latin typeface="Gotham HTF Book" pitchFamily="2" charset="0"/>
              </a:rPr>
              <a:t>mapear</a:t>
            </a:r>
            <a:r>
              <a:rPr lang="en-US" b="1" dirty="0">
                <a:latin typeface="Gotham HTF Book" pitchFamily="2" charset="0"/>
              </a:rPr>
              <a:t> a </a:t>
            </a:r>
            <a:r>
              <a:rPr lang="en-US" b="1" dirty="0" err="1">
                <a:latin typeface="Gotham HTF Book" pitchFamily="2" charset="0"/>
              </a:rPr>
              <a:t>classe</a:t>
            </a:r>
            <a:r>
              <a:rPr lang="en-US" dirty="0">
                <a:latin typeface="Gotham HTF Book" pitchFamily="2" charset="0"/>
              </a:rPr>
              <a:t> </a:t>
            </a:r>
            <a:r>
              <a:rPr lang="en-US" b="1" dirty="0" err="1">
                <a:latin typeface="Gotham HTF Book" pitchFamily="2" charset="0"/>
              </a:rPr>
              <a:t>Cliente</a:t>
            </a:r>
            <a:r>
              <a:rPr lang="en-US" dirty="0">
                <a:latin typeface="Gotham HTF Book" pitchFamily="2" charset="0"/>
              </a:rPr>
              <a:t> para </a:t>
            </a:r>
            <a:r>
              <a:rPr lang="en-US" dirty="0" err="1">
                <a:latin typeface="Gotham HTF Book" pitchFamily="2" charset="0"/>
              </a:rPr>
              <a:t>representar</a:t>
            </a:r>
            <a:r>
              <a:rPr lang="en-US" dirty="0">
                <a:latin typeface="Gotham HTF Book" pitchFamily="2" charset="0"/>
              </a:rPr>
              <a:t> a </a:t>
            </a:r>
            <a:r>
              <a:rPr lang="en-US" dirty="0" err="1">
                <a:latin typeface="Gotham HTF Book" pitchFamily="2" charset="0"/>
              </a:rPr>
              <a:t>tabela</a:t>
            </a:r>
            <a:r>
              <a:rPr lang="en-US" dirty="0">
                <a:latin typeface="Gotham HTF Book" pitchFamily="2" charset="0"/>
              </a:rPr>
              <a:t> </a:t>
            </a:r>
            <a:r>
              <a:rPr lang="en-US" b="1" dirty="0">
                <a:latin typeface="Gotham HTF Book" pitchFamily="2" charset="0"/>
              </a:rPr>
              <a:t>TAB_CLIENTE </a:t>
            </a:r>
            <a:r>
              <a:rPr lang="en-US" dirty="0">
                <a:latin typeface="Gotham HTF Book" pitchFamily="2" charset="0"/>
              </a:rPr>
              <a:t>do banco de dados </a:t>
            </a:r>
            <a:r>
              <a:rPr lang="en-US" dirty="0" err="1">
                <a:latin typeface="Gotham HTF Book" pitchFamily="2" charset="0"/>
              </a:rPr>
              <a:t>através</a:t>
            </a:r>
            <a:r>
              <a:rPr lang="en-US" dirty="0">
                <a:latin typeface="Gotham HTF Book" pitchFamily="2" charset="0"/>
              </a:rPr>
              <a:t> de </a:t>
            </a:r>
            <a:r>
              <a:rPr lang="en-US" b="1" dirty="0" err="1">
                <a:latin typeface="Gotham HTF Book" pitchFamily="2" charset="0"/>
              </a:rPr>
              <a:t>anotações</a:t>
            </a:r>
            <a:r>
              <a:rPr lang="en-US" dirty="0">
                <a:latin typeface="Gotham HTF Book" pitchFamily="2" charset="0"/>
              </a:rPr>
              <a:t> </a:t>
            </a:r>
            <a:r>
              <a:rPr lang="en-US" dirty="0" err="1">
                <a:latin typeface="Gotham HTF Book" pitchFamily="2" charset="0"/>
              </a:rPr>
              <a:t>ou</a:t>
            </a:r>
            <a:r>
              <a:rPr lang="en-US" dirty="0">
                <a:latin typeface="Gotham HTF Book" pitchFamily="2" charset="0"/>
              </a:rPr>
              <a:t> </a:t>
            </a:r>
            <a:r>
              <a:rPr lang="en-US" dirty="0" err="1">
                <a:latin typeface="Gotham HTF Book" pitchFamily="2" charset="0"/>
              </a:rPr>
              <a:t>arquivo</a:t>
            </a:r>
            <a:r>
              <a:rPr lang="en-US" dirty="0">
                <a:latin typeface="Gotham HTF Book" pitchFamily="2" charset="0"/>
              </a:rPr>
              <a:t> xml;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Gotham HTF Book" pitchFamily="2" charset="0"/>
            </a:endParaRPr>
          </a:p>
          <a:p>
            <a:pPr algn="just">
              <a:lnSpc>
                <a:spcPct val="150000"/>
              </a:lnSpc>
            </a:pPr>
            <a:endParaRPr lang="en-US" dirty="0">
              <a:latin typeface="Gotham HTF Book" pitchFamily="2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C3B50229-F372-FA47-BD56-991BCDFCC494}"/>
              </a:ext>
            </a:extLst>
          </p:cNvPr>
          <p:cNvSpPr txBox="1">
            <a:spLocks noChangeArrowheads="1"/>
          </p:cNvSpPr>
          <p:nvPr/>
        </p:nvSpPr>
        <p:spPr>
          <a:xfrm>
            <a:off x="593845" y="4067419"/>
            <a:ext cx="8229600" cy="15196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otham HTF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Gotham HTF Book" pitchFamily="2" charset="0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Gotham HTF Book" pitchFamily="2" charset="0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Gotham HTF Book" pitchFamily="2" charset="0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Gotham HTF Book" pitchFamily="2" charset="0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solidFill>
                  <a:srgbClr val="407DD6"/>
                </a:solidFill>
                <a:latin typeface="Gotham HTF Book" pitchFamily="2" charset="0"/>
              </a:rPr>
              <a:t>Mapeamento:</a:t>
            </a:r>
          </a:p>
          <a:p>
            <a:r>
              <a:rPr lang="pt-BR" sz="1800" b="0" dirty="0">
                <a:latin typeface="Gotham HTF Book" pitchFamily="2" charset="0"/>
              </a:rPr>
              <a:t>Cliente &gt; TAB_CLIENTE </a:t>
            </a:r>
          </a:p>
          <a:p>
            <a:r>
              <a:rPr lang="pt-BR" sz="1800" b="0" dirty="0" err="1">
                <a:latin typeface="Gotham HTF Book" pitchFamily="2" charset="0"/>
              </a:rPr>
              <a:t>codigo</a:t>
            </a:r>
            <a:r>
              <a:rPr lang="pt-BR" sz="1800" b="0" dirty="0">
                <a:latin typeface="Gotham HTF Book" pitchFamily="2" charset="0"/>
              </a:rPr>
              <a:t> &gt; CD_CLIENTE </a:t>
            </a:r>
          </a:p>
          <a:p>
            <a:r>
              <a:rPr lang="pt-BR" sz="1800" b="0" dirty="0">
                <a:latin typeface="Gotham HTF Book" pitchFamily="2" charset="0"/>
              </a:rPr>
              <a:t>nome &gt; NM_CLIENTE</a:t>
            </a:r>
          </a:p>
          <a:p>
            <a:r>
              <a:rPr lang="pt-BR" sz="1800" b="0" dirty="0">
                <a:latin typeface="Gotham HTF Book" pitchFamily="2" charset="0"/>
              </a:rPr>
              <a:t>salario &gt; VL_SALARIO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535C278-3353-6344-B13B-2CEFE87C8421}"/>
              </a:ext>
            </a:extLst>
          </p:cNvPr>
          <p:cNvSpPr/>
          <p:nvPr/>
        </p:nvSpPr>
        <p:spPr>
          <a:xfrm>
            <a:off x="243908" y="3958399"/>
            <a:ext cx="3476763" cy="1891941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08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67352" y="2525936"/>
            <a:ext cx="5982357" cy="1325563"/>
          </a:xfrm>
        </p:spPr>
        <p:txBody>
          <a:bodyPr>
            <a:normAutofit/>
          </a:bodyPr>
          <a:lstStyle/>
          <a:p>
            <a:r>
              <a:rPr lang="pt-BR" dirty="0">
                <a:latin typeface="Gotham HTF Book" pitchFamily="2" charset="0"/>
              </a:rPr>
              <a:t>ANOTAÇÕES JAVA</a:t>
            </a:r>
          </a:p>
        </p:txBody>
      </p:sp>
    </p:spTree>
    <p:extLst>
      <p:ext uri="{BB962C8B-B14F-4D97-AF65-F5344CB8AC3E}">
        <p14:creationId xmlns:p14="http://schemas.microsoft.com/office/powerpoint/2010/main" val="401138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728ECFF0-97F4-E340-9546-FEDDF51EA576}"/>
              </a:ext>
            </a:extLst>
          </p:cNvPr>
          <p:cNvSpPr txBox="1">
            <a:spLocks/>
          </p:cNvSpPr>
          <p:nvPr/>
        </p:nvSpPr>
        <p:spPr>
          <a:xfrm>
            <a:off x="347585" y="959211"/>
            <a:ext cx="8449574" cy="3951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Gotham-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Gotham-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Gotham-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Gotham-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Gotham-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São textos inseridos </a:t>
            </a:r>
            <a:r>
              <a:rPr lang="pt-BR" sz="2000" b="1" dirty="0">
                <a:latin typeface="Gotham HTF Book" pitchFamily="2" charset="0"/>
              </a:rPr>
              <a:t>diretamente no código fonte, </a:t>
            </a:r>
            <a:r>
              <a:rPr lang="pt-BR" sz="2000" dirty="0">
                <a:latin typeface="Gotham HTF Book" pitchFamily="2" charset="0"/>
              </a:rPr>
              <a:t>que </a:t>
            </a:r>
            <a:r>
              <a:rPr lang="pt-BR" sz="2000" b="1" dirty="0">
                <a:latin typeface="Gotham HTF Book" pitchFamily="2" charset="0"/>
              </a:rPr>
              <a:t>expressam informações complementares </a:t>
            </a:r>
            <a:r>
              <a:rPr lang="pt-BR" sz="2000" dirty="0">
                <a:latin typeface="Gotham HTF Book" pitchFamily="2" charset="0"/>
              </a:rPr>
              <a:t>sobre uma classe, seus métodos, atributos e etc..;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Tais informações podem ser acessadas via </a:t>
            </a:r>
            <a:r>
              <a:rPr lang="pt-BR" sz="2000" b="1" dirty="0">
                <a:latin typeface="Gotham HTF Book" pitchFamily="2" charset="0"/>
              </a:rPr>
              <a:t>API </a:t>
            </a:r>
            <a:r>
              <a:rPr lang="pt-BR" sz="2000" b="1" dirty="0" err="1">
                <a:latin typeface="Gotham HTF Book" pitchFamily="2" charset="0"/>
              </a:rPr>
              <a:t>Reflection</a:t>
            </a:r>
            <a:r>
              <a:rPr lang="pt-BR" sz="2000" b="1" dirty="0">
                <a:latin typeface="Gotham HTF Book" pitchFamily="2" charset="0"/>
              </a:rPr>
              <a:t>, </a:t>
            </a:r>
            <a:r>
              <a:rPr lang="pt-BR" sz="2000" dirty="0">
                <a:latin typeface="Gotham HTF Book" pitchFamily="2" charset="0"/>
              </a:rPr>
              <a:t>por elementos fora do código fonte, por exemplo, </a:t>
            </a:r>
            <a:r>
              <a:rPr lang="pt-BR" sz="2000" b="1" dirty="0" err="1">
                <a:latin typeface="Gotham HTF Book" pitchFamily="2" charset="0"/>
              </a:rPr>
              <a:t>APIs</a:t>
            </a:r>
            <a:r>
              <a:rPr lang="pt-BR" sz="2000" dirty="0">
                <a:latin typeface="Gotham HTF Book" pitchFamily="2" charset="0"/>
              </a:rPr>
              <a:t> de </a:t>
            </a:r>
            <a:r>
              <a:rPr lang="pt-BR" sz="2000" b="1" dirty="0">
                <a:latin typeface="Gotham HTF Book" pitchFamily="2" charset="0"/>
              </a:rPr>
              <a:t>persistência</a:t>
            </a:r>
            <a:r>
              <a:rPr lang="pt-BR" sz="20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Disponíveis no </a:t>
            </a:r>
            <a:r>
              <a:rPr lang="pt-BR" sz="2000" b="1" dirty="0">
                <a:latin typeface="Gotham HTF Book" pitchFamily="2" charset="0"/>
              </a:rPr>
              <a:t>Java 5</a:t>
            </a:r>
            <a:r>
              <a:rPr lang="pt-BR" sz="2000" dirty="0">
                <a:latin typeface="Gotham HTF Book" pitchFamily="2" charset="0"/>
              </a:rPr>
              <a:t> (JSR-175);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Pode-se </a:t>
            </a:r>
            <a:r>
              <a:rPr lang="pt-BR" sz="2000" b="1" dirty="0">
                <a:latin typeface="Gotham HTF Book" pitchFamily="2" charset="0"/>
              </a:rPr>
              <a:t>criar</a:t>
            </a:r>
            <a:r>
              <a:rPr lang="pt-BR" sz="2000" dirty="0">
                <a:latin typeface="Gotham HTF Book" pitchFamily="2" charset="0"/>
              </a:rPr>
              <a:t> novas anotações a qualquer momento, sendo um processo bastante simples;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Alternativa aos </a:t>
            </a:r>
            <a:r>
              <a:rPr lang="pt-BR" sz="2000" b="1" dirty="0">
                <a:latin typeface="Gotham HTF Book" pitchFamily="2" charset="0"/>
              </a:rPr>
              <a:t>descritores de </a:t>
            </a:r>
            <a:r>
              <a:rPr lang="pt-BR" sz="2000" b="1" dirty="0" err="1">
                <a:latin typeface="Gotham HTF Book" pitchFamily="2" charset="0"/>
              </a:rPr>
              <a:t>deployment</a:t>
            </a:r>
            <a:r>
              <a:rPr lang="pt-BR" sz="2000" b="1" dirty="0">
                <a:latin typeface="Gotham HTF Book" pitchFamily="2" charset="0"/>
              </a:rPr>
              <a:t> (XML);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pt-BR" sz="2000" dirty="0">
              <a:latin typeface="Gotham HTF Book" pitchFamily="2" charset="0"/>
            </a:endParaRPr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ANOTAÇÕES JAVA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3A369A-00D7-5A47-BAE3-FF9AEDFFA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476" y="5100266"/>
            <a:ext cx="1201683" cy="120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96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2">
            <a:extLst>
              <a:ext uri="{FF2B5EF4-FFF2-40B4-BE49-F238E27FC236}">
                <a16:creationId xmlns:a16="http://schemas.microsoft.com/office/drawing/2014/main" id="{4AA92B1B-EEDC-524B-B0A7-2DE1F21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30" y="219582"/>
            <a:ext cx="7315197" cy="3973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Gotham HTF Book" pitchFamily="2" charset="0"/>
                <a:cs typeface="Gotham-Book"/>
              </a:rPr>
              <a:t>ANOTAÇÕES JAVA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539CA47-1A7C-6A4D-9C08-32727D0AE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1929" y="3337253"/>
            <a:ext cx="8651353" cy="395128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Objetos são instanciados a partir de </a:t>
            </a:r>
            <a:r>
              <a:rPr lang="pt-BR" sz="2000" b="1" dirty="0">
                <a:latin typeface="Gotham HTF Book" pitchFamily="2" charset="0"/>
              </a:rPr>
              <a:t>classes anotadas</a:t>
            </a:r>
            <a:r>
              <a:rPr lang="pt-BR" sz="20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Processador </a:t>
            </a:r>
            <a:r>
              <a:rPr lang="pt-BR" sz="2000" b="1" dirty="0">
                <a:latin typeface="Gotham HTF Book" pitchFamily="2" charset="0"/>
              </a:rPr>
              <a:t>reconhece as anotações </a:t>
            </a:r>
            <a:r>
              <a:rPr lang="pt-BR" sz="2000" dirty="0">
                <a:latin typeface="Gotham HTF Book" pitchFamily="2" charset="0"/>
              </a:rPr>
              <a:t>encapsuladas nos objeto;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Gotham HTF Book" pitchFamily="2" charset="0"/>
              </a:rPr>
              <a:t>Os </a:t>
            </a:r>
            <a:r>
              <a:rPr lang="pt-BR" sz="2000" b="1" dirty="0">
                <a:latin typeface="Gotham HTF Book" pitchFamily="2" charset="0"/>
              </a:rPr>
              <a:t>resultados</a:t>
            </a:r>
            <a:r>
              <a:rPr lang="pt-BR" sz="2000" dirty="0">
                <a:latin typeface="Gotham HTF Book" pitchFamily="2" charset="0"/>
              </a:rPr>
              <a:t> são produzidos a partir das informações contidas nas anotações.</a:t>
            </a:r>
          </a:p>
          <a:p>
            <a:pPr marL="0" indent="0">
              <a:buNone/>
            </a:pPr>
            <a:endParaRPr lang="pt-BR" sz="2000" dirty="0">
              <a:latin typeface="Gotham HTF Book" pitchFamily="2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F816B91-0E72-AF45-9FD0-774A31E3077C}"/>
              </a:ext>
            </a:extLst>
          </p:cNvPr>
          <p:cNvSpPr/>
          <p:nvPr/>
        </p:nvSpPr>
        <p:spPr>
          <a:xfrm>
            <a:off x="220717" y="1250729"/>
            <a:ext cx="2438400" cy="13558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Gotham HTF Book" pitchFamily="2" charset="0"/>
              </a:rPr>
              <a:t>Objeto Anotado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70F2FB3-2AAF-1F47-B444-77F07B4AF719}"/>
              </a:ext>
            </a:extLst>
          </p:cNvPr>
          <p:cNvSpPr/>
          <p:nvPr/>
        </p:nvSpPr>
        <p:spPr>
          <a:xfrm>
            <a:off x="3378406" y="1250729"/>
            <a:ext cx="2438400" cy="13558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Gotham HTF Book" pitchFamily="2" charset="0"/>
              </a:rPr>
              <a:t>Processador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AB7AA7-B083-1849-9C56-A9C6E7BA1331}"/>
              </a:ext>
            </a:extLst>
          </p:cNvPr>
          <p:cNvSpPr/>
          <p:nvPr/>
        </p:nvSpPr>
        <p:spPr>
          <a:xfrm>
            <a:off x="6484883" y="1250731"/>
            <a:ext cx="2438400" cy="13558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Gotham HTF Book" pitchFamily="2" charset="0"/>
              </a:rPr>
              <a:t>Resultado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B8C2D72-0412-CC41-B040-756DAF1182ED}"/>
              </a:ext>
            </a:extLst>
          </p:cNvPr>
          <p:cNvSpPr/>
          <p:nvPr/>
        </p:nvSpPr>
        <p:spPr>
          <a:xfrm>
            <a:off x="2803299" y="1660632"/>
            <a:ext cx="430924" cy="5360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otham HTF Book" pitchFamily="2" charset="0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BBF349E-CA84-D24E-BD31-ED9D542B1193}"/>
              </a:ext>
            </a:extLst>
          </p:cNvPr>
          <p:cNvSpPr/>
          <p:nvPr/>
        </p:nvSpPr>
        <p:spPr>
          <a:xfrm>
            <a:off x="5960989" y="1660632"/>
            <a:ext cx="430924" cy="5360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otham HTF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7300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just" fontAlgn="base">
          <a:lnSpc>
            <a:spcPct val="150000"/>
          </a:lnSpc>
          <a:spcBef>
            <a:spcPts val="300"/>
          </a:spcBef>
          <a:spcAft>
            <a:spcPct val="0"/>
          </a:spcAft>
          <a:buClr>
            <a:srgbClr val="000000"/>
          </a:buClr>
          <a:defRPr b="1" kern="0" dirty="0" smtClean="0">
            <a:solidFill>
              <a:srgbClr val="000000"/>
            </a:solidFill>
            <a:latin typeface="Monaco" pitchFamily="2" charset="77"/>
            <a:cs typeface="Consolas" panose="020B0609020204030204" pitchFamily="49" charset="0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4657</TotalTime>
  <Words>2894</Words>
  <Application>Microsoft Office PowerPoint</Application>
  <PresentationFormat>Apresentação na tela (4:3)</PresentationFormat>
  <Paragraphs>416</Paragraphs>
  <Slides>46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9</vt:i4>
      </vt:variant>
      <vt:variant>
        <vt:lpstr>Títulos de slides</vt:lpstr>
      </vt:variant>
      <vt:variant>
        <vt:i4>46</vt:i4>
      </vt:variant>
    </vt:vector>
  </HeadingPairs>
  <TitlesOfParts>
    <vt:vector size="65" baseType="lpstr">
      <vt:lpstr>Arial</vt:lpstr>
      <vt:lpstr>Calibri</vt:lpstr>
      <vt:lpstr>Consolas</vt:lpstr>
      <vt:lpstr>Gotham Book</vt:lpstr>
      <vt:lpstr>Gotham HTF</vt:lpstr>
      <vt:lpstr>Gotham HTF Book</vt:lpstr>
      <vt:lpstr>Gotham-Bold</vt:lpstr>
      <vt:lpstr>Gotham-Book</vt:lpstr>
      <vt:lpstr>Monaco</vt:lpstr>
      <vt:lpstr>Wingdings</vt:lpstr>
      <vt:lpstr>Default Theme</vt:lpstr>
      <vt:lpstr>1_Personalizar design</vt:lpstr>
      <vt:lpstr>6_Personalizar design</vt:lpstr>
      <vt:lpstr>Office Theme</vt:lpstr>
      <vt:lpstr>2_Personalizar design</vt:lpstr>
      <vt:lpstr>3_Personalizar design</vt:lpstr>
      <vt:lpstr>4_Personalizar design</vt:lpstr>
      <vt:lpstr>5_Personalizar design</vt:lpstr>
      <vt:lpstr>Personalizar design</vt:lpstr>
      <vt:lpstr>Apresentação do PowerPoint</vt:lpstr>
      <vt:lpstr>Apresentação do PowerPoint</vt:lpstr>
      <vt:lpstr>TRAJETÓRIA</vt:lpstr>
      <vt:lpstr>Apresentação do PowerPoint</vt:lpstr>
      <vt:lpstr>PERSISTÊNCIA EM UMA APLICAÇÃO</vt:lpstr>
      <vt:lpstr>MAPEAMENTO OBJETO-RELACIONAL</vt:lpstr>
      <vt:lpstr>ANOTAÇÕES JAVA</vt:lpstr>
      <vt:lpstr>ANOTAÇÕES JAVA</vt:lpstr>
      <vt:lpstr>ANOTAÇÕES JAVA</vt:lpstr>
      <vt:lpstr>ANOTAÇÕES JAVA - SINTAXE</vt:lpstr>
      <vt:lpstr>ANOTAÇÕES JAVA NATIVAS</vt:lpstr>
      <vt:lpstr>ANOTAÇÕES JAVA - CRIAÇÃO</vt:lpstr>
      <vt:lpstr>ANOTAÇÕES JAVA – META ANOTAÇÕES</vt:lpstr>
      <vt:lpstr>ANOTAÇÕES JAVA - EXEMPLO</vt:lpstr>
      <vt:lpstr>ACESSANDO AS ANOTAÇÕES – API REFLECTION</vt:lpstr>
      <vt:lpstr>CODAR!</vt:lpstr>
      <vt:lpstr>APIs DE PERSISTÊNCIA</vt:lpstr>
      <vt:lpstr>APIs DE PERSISTÊNCIA</vt:lpstr>
      <vt:lpstr>FRAMEWORKS DE ORM</vt:lpstr>
      <vt:lpstr>JPA – JAVA PERSISTENCE API</vt:lpstr>
      <vt:lpstr>JPA – ONDE USAR?</vt:lpstr>
      <vt:lpstr> CRIANDO UM PROJETO JAVA COM JPA</vt:lpstr>
      <vt:lpstr>CRIANDO O PROJETO </vt:lpstr>
      <vt:lpstr>CRIANDO O PROJETO </vt:lpstr>
      <vt:lpstr>CRIANDO O PROJETO </vt:lpstr>
      <vt:lpstr>POM.XML</vt:lpstr>
      <vt:lpstr>META-INF</vt:lpstr>
      <vt:lpstr>PERSISTENCE.XML</vt:lpstr>
      <vt:lpstr>PERSISTENCE.XML</vt:lpstr>
      <vt:lpstr>ENTIDADES</vt:lpstr>
      <vt:lpstr>ENTIDADE</vt:lpstr>
      <vt:lpstr>@ENTITY</vt:lpstr>
      <vt:lpstr>@TABLE</vt:lpstr>
      <vt:lpstr>@ID</vt:lpstr>
      <vt:lpstr>@GENERATEDVALUE</vt:lpstr>
      <vt:lpstr>@SEQUENCEGENERATOR</vt:lpstr>
      <vt:lpstr>MAPEAMENTO SEQUENCE - EXEMPLO</vt:lpstr>
      <vt:lpstr>@COLUMN</vt:lpstr>
      <vt:lpstr>@COLUMN</vt:lpstr>
      <vt:lpstr>@TRANSIENT</vt:lpstr>
      <vt:lpstr>@TEMPORAL</vt:lpstr>
      <vt:lpstr>@LOB</vt:lpstr>
      <vt:lpstr>ENUM</vt:lpstr>
      <vt:lpstr>@ENUMERATED</vt:lpstr>
      <vt:lpstr>VOCÊ APRENDEU...</vt:lpstr>
      <vt:lpstr>Apresentação do PowerPoint</vt:lpstr>
    </vt:vector>
  </TitlesOfParts>
  <Company>FIAP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Juliana Reyes</dc:creator>
  <cp:lastModifiedBy>Thiago Toshiyuki Izumi Yamamoto</cp:lastModifiedBy>
  <cp:revision>314</cp:revision>
  <dcterms:created xsi:type="dcterms:W3CDTF">2015-01-30T10:46:50Z</dcterms:created>
  <dcterms:modified xsi:type="dcterms:W3CDTF">2023-01-12T13:37:55Z</dcterms:modified>
</cp:coreProperties>
</file>